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70" r:id="rId3"/>
    <p:sldMasterId id="2147483685" r:id="rId4"/>
  </p:sldMasterIdLst>
  <p:notesMasterIdLst>
    <p:notesMasterId r:id="rId19"/>
  </p:notesMasterIdLst>
  <p:handoutMasterIdLst>
    <p:handoutMasterId r:id="rId20"/>
  </p:handoutMasterIdLst>
  <p:sldIdLst>
    <p:sldId id="280" r:id="rId5"/>
    <p:sldId id="256" r:id="rId6"/>
    <p:sldId id="257" r:id="rId7"/>
    <p:sldId id="296" r:id="rId8"/>
    <p:sldId id="292" r:id="rId9"/>
    <p:sldId id="294" r:id="rId10"/>
    <p:sldId id="262" r:id="rId11"/>
    <p:sldId id="300" r:id="rId12"/>
    <p:sldId id="258" r:id="rId13"/>
    <p:sldId id="264" r:id="rId14"/>
    <p:sldId id="299" r:id="rId15"/>
    <p:sldId id="288" r:id="rId16"/>
    <p:sldId id="287" r:id="rId17"/>
    <p:sldId id="291"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yan Steinhauser" initials="BS" lastIdx="4" clrIdx="0">
    <p:extLst>
      <p:ext uri="{19B8F6BF-5375-455C-9EA6-DF929625EA0E}">
        <p15:presenceInfo xmlns:p15="http://schemas.microsoft.com/office/powerpoint/2012/main" userId="S-1-5-21-2451890042-4216190558-2171139336-1874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5" d="100"/>
          <a:sy n="75" d="100"/>
        </p:scale>
        <p:origin x="1836" y="9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91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229F89-9696-4D7C-8280-DE334D8AAED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017E8AA-1487-402C-8F8D-98BD2E17A80A}">
      <dgm:prSet phldrT="[Text]" custT="1"/>
      <dgm:spPr>
        <a:solidFill>
          <a:schemeClr val="bg1"/>
        </a:solidFill>
        <a:ln>
          <a:solidFill>
            <a:schemeClr val="bg1"/>
          </a:solidFill>
        </a:ln>
      </dgm:spPr>
      <dgm:t>
        <a:bodyPr/>
        <a:lstStyle/>
        <a:p>
          <a:r>
            <a:rPr lang="en-US" sz="4000" b="1" dirty="0">
              <a:solidFill>
                <a:schemeClr val="accent1"/>
              </a:solidFill>
            </a:rPr>
            <a:t>Impact of the Child Care Crisis on Working Families</a:t>
          </a:r>
        </a:p>
      </dgm:t>
    </dgm:pt>
    <dgm:pt modelId="{BEEA4416-760F-470A-859F-69680CCA8AD1}" type="parTrans" cxnId="{3A1B670A-8F19-44FC-BB4D-57B0427D7489}">
      <dgm:prSet/>
      <dgm:spPr/>
      <dgm:t>
        <a:bodyPr/>
        <a:lstStyle/>
        <a:p>
          <a:endParaRPr lang="en-US"/>
        </a:p>
      </dgm:t>
    </dgm:pt>
    <dgm:pt modelId="{3B3F33EE-72A3-467A-9BFC-8D8F39367571}" type="sibTrans" cxnId="{3A1B670A-8F19-44FC-BB4D-57B0427D7489}">
      <dgm:prSet/>
      <dgm:spPr/>
      <dgm:t>
        <a:bodyPr/>
        <a:lstStyle/>
        <a:p>
          <a:endParaRPr lang="en-US"/>
        </a:p>
      </dgm:t>
    </dgm:pt>
    <dgm:pt modelId="{A61B7D40-F066-4627-A51D-925050DE6CD6}">
      <dgm:prSet phldrT="[Text]" custT="1"/>
      <dgm:spPr>
        <a:solidFill>
          <a:schemeClr val="bg1"/>
        </a:solidFill>
      </dgm:spPr>
      <dgm:t>
        <a:bodyPr/>
        <a:lstStyle/>
        <a:p>
          <a:r>
            <a:rPr lang="en-US" sz="2800" dirty="0">
              <a:solidFill>
                <a:schemeClr val="tx1"/>
              </a:solidFill>
            </a:rPr>
            <a:t>Prohibitive </a:t>
          </a:r>
        </a:p>
        <a:p>
          <a:r>
            <a:rPr lang="en-US" sz="2800" dirty="0">
              <a:solidFill>
                <a:schemeClr val="tx1"/>
              </a:solidFill>
            </a:rPr>
            <a:t>child care costs</a:t>
          </a:r>
        </a:p>
      </dgm:t>
    </dgm:pt>
    <dgm:pt modelId="{0DB1B736-A040-4A01-B866-541B8A156F50}" type="parTrans" cxnId="{D8FD1F46-356B-4E48-81A6-5F0A140E0EA9}">
      <dgm:prSet/>
      <dgm:spPr>
        <a:ln>
          <a:solidFill>
            <a:schemeClr val="accent1"/>
          </a:solidFill>
        </a:ln>
      </dgm:spPr>
      <dgm:t>
        <a:bodyPr/>
        <a:lstStyle/>
        <a:p>
          <a:endParaRPr lang="en-US">
            <a:solidFill>
              <a:schemeClr val="accent1"/>
            </a:solidFill>
          </a:endParaRPr>
        </a:p>
      </dgm:t>
    </dgm:pt>
    <dgm:pt modelId="{59E9DA7F-6992-4F1D-A00D-6207940F491A}" type="sibTrans" cxnId="{D8FD1F46-356B-4E48-81A6-5F0A140E0EA9}">
      <dgm:prSet/>
      <dgm:spPr/>
      <dgm:t>
        <a:bodyPr/>
        <a:lstStyle/>
        <a:p>
          <a:endParaRPr lang="en-US"/>
        </a:p>
      </dgm:t>
    </dgm:pt>
    <dgm:pt modelId="{0E2480E2-CB9E-4B26-92AC-5EEFE6DBA3F7}">
      <dgm:prSet phldrT="[Text]" custT="1"/>
      <dgm:spPr>
        <a:solidFill>
          <a:schemeClr val="bg1"/>
        </a:solidFill>
      </dgm:spPr>
      <dgm:t>
        <a:bodyPr/>
        <a:lstStyle/>
        <a:p>
          <a:r>
            <a:rPr lang="en-US" sz="2800" dirty="0">
              <a:solidFill>
                <a:schemeClr val="tx1"/>
              </a:solidFill>
            </a:rPr>
            <a:t>Lack of availability of </a:t>
          </a:r>
        </a:p>
        <a:p>
          <a:r>
            <a:rPr lang="en-US" sz="2800" dirty="0">
              <a:solidFill>
                <a:schemeClr val="tx1"/>
              </a:solidFill>
            </a:rPr>
            <a:t>child care programs</a:t>
          </a:r>
        </a:p>
      </dgm:t>
    </dgm:pt>
    <dgm:pt modelId="{27007B3D-3AE6-4D32-ADC9-7C0FA8556738}" type="parTrans" cxnId="{4D027FF2-2F8C-49B1-9FB8-9C8C24A89F0E}">
      <dgm:prSet/>
      <dgm:spPr>
        <a:ln>
          <a:solidFill>
            <a:schemeClr val="accent1"/>
          </a:solidFill>
        </a:ln>
      </dgm:spPr>
      <dgm:t>
        <a:bodyPr/>
        <a:lstStyle/>
        <a:p>
          <a:endParaRPr lang="en-US">
            <a:solidFill>
              <a:schemeClr val="accent1"/>
            </a:solidFill>
          </a:endParaRPr>
        </a:p>
      </dgm:t>
    </dgm:pt>
    <dgm:pt modelId="{A2324D55-A0FB-4668-A996-929090FAE42F}" type="sibTrans" cxnId="{4D027FF2-2F8C-49B1-9FB8-9C8C24A89F0E}">
      <dgm:prSet/>
      <dgm:spPr/>
      <dgm:t>
        <a:bodyPr/>
        <a:lstStyle/>
        <a:p>
          <a:endParaRPr lang="en-US"/>
        </a:p>
      </dgm:t>
    </dgm:pt>
    <dgm:pt modelId="{2BF44842-8E58-40F7-9E6F-840413A01169}" type="pres">
      <dgm:prSet presAssocID="{FC229F89-9696-4D7C-8280-DE334D8AAEDC}" presName="hierChild1" presStyleCnt="0">
        <dgm:presLayoutVars>
          <dgm:orgChart val="1"/>
          <dgm:chPref val="1"/>
          <dgm:dir/>
          <dgm:animOne val="branch"/>
          <dgm:animLvl val="lvl"/>
          <dgm:resizeHandles/>
        </dgm:presLayoutVars>
      </dgm:prSet>
      <dgm:spPr/>
    </dgm:pt>
    <dgm:pt modelId="{63C37C91-33E6-48A7-AEF8-EDD0EF66991B}" type="pres">
      <dgm:prSet presAssocID="{0017E8AA-1487-402C-8F8D-98BD2E17A80A}" presName="hierRoot1" presStyleCnt="0">
        <dgm:presLayoutVars>
          <dgm:hierBranch val="init"/>
        </dgm:presLayoutVars>
      </dgm:prSet>
      <dgm:spPr/>
    </dgm:pt>
    <dgm:pt modelId="{1CE6E7FC-D285-4217-AC0B-3878C6928387}" type="pres">
      <dgm:prSet presAssocID="{0017E8AA-1487-402C-8F8D-98BD2E17A80A}" presName="rootComposite1" presStyleCnt="0"/>
      <dgm:spPr/>
    </dgm:pt>
    <dgm:pt modelId="{36F69457-83E4-46D6-8983-AB1A0626BB66}" type="pres">
      <dgm:prSet presAssocID="{0017E8AA-1487-402C-8F8D-98BD2E17A80A}" presName="rootText1" presStyleLbl="node0" presStyleIdx="0" presStyleCnt="1" custScaleX="241160" custScaleY="77927" custLinFactNeighborX="125" custLinFactNeighborY="-9233">
        <dgm:presLayoutVars>
          <dgm:chPref val="3"/>
        </dgm:presLayoutVars>
      </dgm:prSet>
      <dgm:spPr/>
    </dgm:pt>
    <dgm:pt modelId="{99D9E042-7847-4248-863F-80B941B9E729}" type="pres">
      <dgm:prSet presAssocID="{0017E8AA-1487-402C-8F8D-98BD2E17A80A}" presName="rootConnector1" presStyleLbl="node1" presStyleIdx="0" presStyleCnt="0"/>
      <dgm:spPr/>
    </dgm:pt>
    <dgm:pt modelId="{CAAE1B13-9AEE-4ADE-AE47-53E3398AEA9E}" type="pres">
      <dgm:prSet presAssocID="{0017E8AA-1487-402C-8F8D-98BD2E17A80A}" presName="hierChild2" presStyleCnt="0"/>
      <dgm:spPr/>
    </dgm:pt>
    <dgm:pt modelId="{1FD60CEE-8ABB-4955-A523-C8D8286F3BE7}" type="pres">
      <dgm:prSet presAssocID="{0DB1B736-A040-4A01-B866-541B8A156F50}" presName="Name37" presStyleLbl="parChTrans1D2" presStyleIdx="0" presStyleCnt="2"/>
      <dgm:spPr/>
    </dgm:pt>
    <dgm:pt modelId="{2CAAE5C6-82F3-48D2-859F-248F2D00C043}" type="pres">
      <dgm:prSet presAssocID="{A61B7D40-F066-4627-A51D-925050DE6CD6}" presName="hierRoot2" presStyleCnt="0">
        <dgm:presLayoutVars>
          <dgm:hierBranch val="init"/>
        </dgm:presLayoutVars>
      </dgm:prSet>
      <dgm:spPr/>
    </dgm:pt>
    <dgm:pt modelId="{8BF1A664-7781-450C-B84E-433AA097E11F}" type="pres">
      <dgm:prSet presAssocID="{A61B7D40-F066-4627-A51D-925050DE6CD6}" presName="rootComposite" presStyleCnt="0"/>
      <dgm:spPr/>
    </dgm:pt>
    <dgm:pt modelId="{79702D17-7553-4867-9F60-6DB1934757F4}" type="pres">
      <dgm:prSet presAssocID="{A61B7D40-F066-4627-A51D-925050DE6CD6}" presName="rootText" presStyleLbl="node2" presStyleIdx="0" presStyleCnt="2" custScaleX="103090" custScaleY="60535">
        <dgm:presLayoutVars>
          <dgm:chPref val="3"/>
        </dgm:presLayoutVars>
      </dgm:prSet>
      <dgm:spPr/>
    </dgm:pt>
    <dgm:pt modelId="{1A5D21FC-C716-49B6-BB0A-9BAB6186937C}" type="pres">
      <dgm:prSet presAssocID="{A61B7D40-F066-4627-A51D-925050DE6CD6}" presName="rootConnector" presStyleLbl="node2" presStyleIdx="0" presStyleCnt="2"/>
      <dgm:spPr/>
    </dgm:pt>
    <dgm:pt modelId="{BFB419F6-7EC5-4F68-94C2-62ED698F7B37}" type="pres">
      <dgm:prSet presAssocID="{A61B7D40-F066-4627-A51D-925050DE6CD6}" presName="hierChild4" presStyleCnt="0"/>
      <dgm:spPr/>
    </dgm:pt>
    <dgm:pt modelId="{52EE53EC-6792-4CFB-BDD2-C5C4E2B45BCD}" type="pres">
      <dgm:prSet presAssocID="{A61B7D40-F066-4627-A51D-925050DE6CD6}" presName="hierChild5" presStyleCnt="0"/>
      <dgm:spPr/>
    </dgm:pt>
    <dgm:pt modelId="{65139DB9-FC36-4D96-BC5F-E43F95CC7FCB}" type="pres">
      <dgm:prSet presAssocID="{27007B3D-3AE6-4D32-ADC9-7C0FA8556738}" presName="Name37" presStyleLbl="parChTrans1D2" presStyleIdx="1" presStyleCnt="2"/>
      <dgm:spPr/>
    </dgm:pt>
    <dgm:pt modelId="{97E1AE13-0717-423E-971D-D24C658DC937}" type="pres">
      <dgm:prSet presAssocID="{0E2480E2-CB9E-4B26-92AC-5EEFE6DBA3F7}" presName="hierRoot2" presStyleCnt="0">
        <dgm:presLayoutVars>
          <dgm:hierBranch val="init"/>
        </dgm:presLayoutVars>
      </dgm:prSet>
      <dgm:spPr/>
    </dgm:pt>
    <dgm:pt modelId="{067FCA7B-3ED7-44C4-B0AE-AFDCC5A034D2}" type="pres">
      <dgm:prSet presAssocID="{0E2480E2-CB9E-4B26-92AC-5EEFE6DBA3F7}" presName="rootComposite" presStyleCnt="0"/>
      <dgm:spPr/>
    </dgm:pt>
    <dgm:pt modelId="{19CFA60F-BC8C-4090-A473-2DAEFB713197}" type="pres">
      <dgm:prSet presAssocID="{0E2480E2-CB9E-4B26-92AC-5EEFE6DBA3F7}" presName="rootText" presStyleLbl="node2" presStyleIdx="1" presStyleCnt="2" custScaleX="119339" custScaleY="53405">
        <dgm:presLayoutVars>
          <dgm:chPref val="3"/>
        </dgm:presLayoutVars>
      </dgm:prSet>
      <dgm:spPr/>
    </dgm:pt>
    <dgm:pt modelId="{B2028B4C-AA7B-4190-9932-CF05958EA895}" type="pres">
      <dgm:prSet presAssocID="{0E2480E2-CB9E-4B26-92AC-5EEFE6DBA3F7}" presName="rootConnector" presStyleLbl="node2" presStyleIdx="1" presStyleCnt="2"/>
      <dgm:spPr/>
    </dgm:pt>
    <dgm:pt modelId="{A5F6CCE3-7834-4399-9618-63B1204D4F06}" type="pres">
      <dgm:prSet presAssocID="{0E2480E2-CB9E-4B26-92AC-5EEFE6DBA3F7}" presName="hierChild4" presStyleCnt="0"/>
      <dgm:spPr/>
    </dgm:pt>
    <dgm:pt modelId="{29E0F0BD-1AC9-4AD4-8B4D-A4898B0FE127}" type="pres">
      <dgm:prSet presAssocID="{0E2480E2-CB9E-4B26-92AC-5EEFE6DBA3F7}" presName="hierChild5" presStyleCnt="0"/>
      <dgm:spPr/>
    </dgm:pt>
    <dgm:pt modelId="{48BAE28F-0DF4-4C1A-98EE-AD2682FCB4B1}" type="pres">
      <dgm:prSet presAssocID="{0017E8AA-1487-402C-8F8D-98BD2E17A80A}" presName="hierChild3" presStyleCnt="0"/>
      <dgm:spPr/>
    </dgm:pt>
  </dgm:ptLst>
  <dgm:cxnLst>
    <dgm:cxn modelId="{3E774803-961D-4C31-9110-6A24C283DE1C}" type="presOf" srcId="{0E2480E2-CB9E-4B26-92AC-5EEFE6DBA3F7}" destId="{19CFA60F-BC8C-4090-A473-2DAEFB713197}" srcOrd="0" destOrd="0" presId="urn:microsoft.com/office/officeart/2005/8/layout/orgChart1"/>
    <dgm:cxn modelId="{3A1B670A-8F19-44FC-BB4D-57B0427D7489}" srcId="{FC229F89-9696-4D7C-8280-DE334D8AAEDC}" destId="{0017E8AA-1487-402C-8F8D-98BD2E17A80A}" srcOrd="0" destOrd="0" parTransId="{BEEA4416-760F-470A-859F-69680CCA8AD1}" sibTransId="{3B3F33EE-72A3-467A-9BFC-8D8F39367571}"/>
    <dgm:cxn modelId="{C42D7F1F-6D97-422C-819B-43AE7B538965}" type="presOf" srcId="{A61B7D40-F066-4627-A51D-925050DE6CD6}" destId="{79702D17-7553-4867-9F60-6DB1934757F4}" srcOrd="0" destOrd="0" presId="urn:microsoft.com/office/officeart/2005/8/layout/orgChart1"/>
    <dgm:cxn modelId="{81907922-A33A-43CA-B0A1-4032CCC8C635}" type="presOf" srcId="{27007B3D-3AE6-4D32-ADC9-7C0FA8556738}" destId="{65139DB9-FC36-4D96-BC5F-E43F95CC7FCB}" srcOrd="0" destOrd="0" presId="urn:microsoft.com/office/officeart/2005/8/layout/orgChart1"/>
    <dgm:cxn modelId="{4FF3963F-B4B9-4E18-84DE-60637A720ED2}" type="presOf" srcId="{0E2480E2-CB9E-4B26-92AC-5EEFE6DBA3F7}" destId="{B2028B4C-AA7B-4190-9932-CF05958EA895}" srcOrd="1" destOrd="0" presId="urn:microsoft.com/office/officeart/2005/8/layout/orgChart1"/>
    <dgm:cxn modelId="{D8FD1F46-356B-4E48-81A6-5F0A140E0EA9}" srcId="{0017E8AA-1487-402C-8F8D-98BD2E17A80A}" destId="{A61B7D40-F066-4627-A51D-925050DE6CD6}" srcOrd="0" destOrd="0" parTransId="{0DB1B736-A040-4A01-B866-541B8A156F50}" sibTransId="{59E9DA7F-6992-4F1D-A00D-6207940F491A}"/>
    <dgm:cxn modelId="{FA47E14E-49CF-40DC-BCA8-9D06CC5F3E13}" type="presOf" srcId="{0017E8AA-1487-402C-8F8D-98BD2E17A80A}" destId="{36F69457-83E4-46D6-8983-AB1A0626BB66}" srcOrd="0" destOrd="0" presId="urn:microsoft.com/office/officeart/2005/8/layout/orgChart1"/>
    <dgm:cxn modelId="{0FB0F374-8AA2-48C2-934B-8465D2EDB7A7}" type="presOf" srcId="{A61B7D40-F066-4627-A51D-925050DE6CD6}" destId="{1A5D21FC-C716-49B6-BB0A-9BAB6186937C}" srcOrd="1" destOrd="0" presId="urn:microsoft.com/office/officeart/2005/8/layout/orgChart1"/>
    <dgm:cxn modelId="{AA26BE57-CF9D-4C2B-AF1D-AE5AB4469AC2}" type="presOf" srcId="{FC229F89-9696-4D7C-8280-DE334D8AAEDC}" destId="{2BF44842-8E58-40F7-9E6F-840413A01169}" srcOrd="0" destOrd="0" presId="urn:microsoft.com/office/officeart/2005/8/layout/orgChart1"/>
    <dgm:cxn modelId="{1D93DF98-74C7-452A-B39D-C701F3EB7297}" type="presOf" srcId="{0017E8AA-1487-402C-8F8D-98BD2E17A80A}" destId="{99D9E042-7847-4248-863F-80B941B9E729}" srcOrd="1" destOrd="0" presId="urn:microsoft.com/office/officeart/2005/8/layout/orgChart1"/>
    <dgm:cxn modelId="{F8F3BDF1-C796-469D-9ABF-21FAD392B1B8}" type="presOf" srcId="{0DB1B736-A040-4A01-B866-541B8A156F50}" destId="{1FD60CEE-8ABB-4955-A523-C8D8286F3BE7}" srcOrd="0" destOrd="0" presId="urn:microsoft.com/office/officeart/2005/8/layout/orgChart1"/>
    <dgm:cxn modelId="{4D027FF2-2F8C-49B1-9FB8-9C8C24A89F0E}" srcId="{0017E8AA-1487-402C-8F8D-98BD2E17A80A}" destId="{0E2480E2-CB9E-4B26-92AC-5EEFE6DBA3F7}" srcOrd="1" destOrd="0" parTransId="{27007B3D-3AE6-4D32-ADC9-7C0FA8556738}" sibTransId="{A2324D55-A0FB-4668-A996-929090FAE42F}"/>
    <dgm:cxn modelId="{2C92913A-3BBC-4EC2-8E79-D9C84B564ECB}" type="presParOf" srcId="{2BF44842-8E58-40F7-9E6F-840413A01169}" destId="{63C37C91-33E6-48A7-AEF8-EDD0EF66991B}" srcOrd="0" destOrd="0" presId="urn:microsoft.com/office/officeart/2005/8/layout/orgChart1"/>
    <dgm:cxn modelId="{3E6AA7B3-621A-415B-A364-24E089B9F520}" type="presParOf" srcId="{63C37C91-33E6-48A7-AEF8-EDD0EF66991B}" destId="{1CE6E7FC-D285-4217-AC0B-3878C6928387}" srcOrd="0" destOrd="0" presId="urn:microsoft.com/office/officeart/2005/8/layout/orgChart1"/>
    <dgm:cxn modelId="{43406B40-957E-44CD-9FDA-2262B8C13D70}" type="presParOf" srcId="{1CE6E7FC-D285-4217-AC0B-3878C6928387}" destId="{36F69457-83E4-46D6-8983-AB1A0626BB66}" srcOrd="0" destOrd="0" presId="urn:microsoft.com/office/officeart/2005/8/layout/orgChart1"/>
    <dgm:cxn modelId="{ACD5C0BA-6B02-4A27-891C-CABDF2E62392}" type="presParOf" srcId="{1CE6E7FC-D285-4217-AC0B-3878C6928387}" destId="{99D9E042-7847-4248-863F-80B941B9E729}" srcOrd="1" destOrd="0" presId="urn:microsoft.com/office/officeart/2005/8/layout/orgChart1"/>
    <dgm:cxn modelId="{51C91975-CFF8-445C-807B-6E7DF9A5FB26}" type="presParOf" srcId="{63C37C91-33E6-48A7-AEF8-EDD0EF66991B}" destId="{CAAE1B13-9AEE-4ADE-AE47-53E3398AEA9E}" srcOrd="1" destOrd="0" presId="urn:microsoft.com/office/officeart/2005/8/layout/orgChart1"/>
    <dgm:cxn modelId="{F54EBB6C-ED38-4C80-9A87-5F5F9A741D08}" type="presParOf" srcId="{CAAE1B13-9AEE-4ADE-AE47-53E3398AEA9E}" destId="{1FD60CEE-8ABB-4955-A523-C8D8286F3BE7}" srcOrd="0" destOrd="0" presId="urn:microsoft.com/office/officeart/2005/8/layout/orgChart1"/>
    <dgm:cxn modelId="{7B8724D1-B271-40BA-9F47-F513E7448F99}" type="presParOf" srcId="{CAAE1B13-9AEE-4ADE-AE47-53E3398AEA9E}" destId="{2CAAE5C6-82F3-48D2-859F-248F2D00C043}" srcOrd="1" destOrd="0" presId="urn:microsoft.com/office/officeart/2005/8/layout/orgChart1"/>
    <dgm:cxn modelId="{EAABF010-43DA-4CD3-BDCC-7C0CC75B6DC8}" type="presParOf" srcId="{2CAAE5C6-82F3-48D2-859F-248F2D00C043}" destId="{8BF1A664-7781-450C-B84E-433AA097E11F}" srcOrd="0" destOrd="0" presId="urn:microsoft.com/office/officeart/2005/8/layout/orgChart1"/>
    <dgm:cxn modelId="{D6183EA8-610C-422F-9FCE-FF87040C8BCA}" type="presParOf" srcId="{8BF1A664-7781-450C-B84E-433AA097E11F}" destId="{79702D17-7553-4867-9F60-6DB1934757F4}" srcOrd="0" destOrd="0" presId="urn:microsoft.com/office/officeart/2005/8/layout/orgChart1"/>
    <dgm:cxn modelId="{CC447B91-FA22-46E0-A8D1-41EE3D0BBC00}" type="presParOf" srcId="{8BF1A664-7781-450C-B84E-433AA097E11F}" destId="{1A5D21FC-C716-49B6-BB0A-9BAB6186937C}" srcOrd="1" destOrd="0" presId="urn:microsoft.com/office/officeart/2005/8/layout/orgChart1"/>
    <dgm:cxn modelId="{38BE55E6-DE39-4A51-B5BC-216AE327338B}" type="presParOf" srcId="{2CAAE5C6-82F3-48D2-859F-248F2D00C043}" destId="{BFB419F6-7EC5-4F68-94C2-62ED698F7B37}" srcOrd="1" destOrd="0" presId="urn:microsoft.com/office/officeart/2005/8/layout/orgChart1"/>
    <dgm:cxn modelId="{EDD8E660-B42C-4F25-A112-F8263A127498}" type="presParOf" srcId="{2CAAE5C6-82F3-48D2-859F-248F2D00C043}" destId="{52EE53EC-6792-4CFB-BDD2-C5C4E2B45BCD}" srcOrd="2" destOrd="0" presId="urn:microsoft.com/office/officeart/2005/8/layout/orgChart1"/>
    <dgm:cxn modelId="{4CD18910-7838-4AA9-9891-736A604EEBC2}" type="presParOf" srcId="{CAAE1B13-9AEE-4ADE-AE47-53E3398AEA9E}" destId="{65139DB9-FC36-4D96-BC5F-E43F95CC7FCB}" srcOrd="2" destOrd="0" presId="urn:microsoft.com/office/officeart/2005/8/layout/orgChart1"/>
    <dgm:cxn modelId="{8F9DECE2-EA06-479D-98A2-07163B24895E}" type="presParOf" srcId="{CAAE1B13-9AEE-4ADE-AE47-53E3398AEA9E}" destId="{97E1AE13-0717-423E-971D-D24C658DC937}" srcOrd="3" destOrd="0" presId="urn:microsoft.com/office/officeart/2005/8/layout/orgChart1"/>
    <dgm:cxn modelId="{F534B28D-C294-413F-952B-285F25CEDBFD}" type="presParOf" srcId="{97E1AE13-0717-423E-971D-D24C658DC937}" destId="{067FCA7B-3ED7-44C4-B0AE-AFDCC5A034D2}" srcOrd="0" destOrd="0" presId="urn:microsoft.com/office/officeart/2005/8/layout/orgChart1"/>
    <dgm:cxn modelId="{079E9E9B-DFF3-4F3E-AFE2-34E6997F47B8}" type="presParOf" srcId="{067FCA7B-3ED7-44C4-B0AE-AFDCC5A034D2}" destId="{19CFA60F-BC8C-4090-A473-2DAEFB713197}" srcOrd="0" destOrd="0" presId="urn:microsoft.com/office/officeart/2005/8/layout/orgChart1"/>
    <dgm:cxn modelId="{4577B5FF-C115-478A-A879-E967D2EA08AF}" type="presParOf" srcId="{067FCA7B-3ED7-44C4-B0AE-AFDCC5A034D2}" destId="{B2028B4C-AA7B-4190-9932-CF05958EA895}" srcOrd="1" destOrd="0" presId="urn:microsoft.com/office/officeart/2005/8/layout/orgChart1"/>
    <dgm:cxn modelId="{E2092F21-C965-430F-B623-E51351B4E063}" type="presParOf" srcId="{97E1AE13-0717-423E-971D-D24C658DC937}" destId="{A5F6CCE3-7834-4399-9618-63B1204D4F06}" srcOrd="1" destOrd="0" presId="urn:microsoft.com/office/officeart/2005/8/layout/orgChart1"/>
    <dgm:cxn modelId="{1F5B9A0B-DB7F-4F49-B7AB-1BFF443DE005}" type="presParOf" srcId="{97E1AE13-0717-423E-971D-D24C658DC937}" destId="{29E0F0BD-1AC9-4AD4-8B4D-A4898B0FE127}" srcOrd="2" destOrd="0" presId="urn:microsoft.com/office/officeart/2005/8/layout/orgChart1"/>
    <dgm:cxn modelId="{4A43C5F1-999F-4436-97C8-EFDDB8D8B819}" type="presParOf" srcId="{63C37C91-33E6-48A7-AEF8-EDD0EF66991B}" destId="{48BAE28F-0DF4-4C1A-98EE-AD2682FCB4B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39DB9-FC36-4D96-BC5F-E43F95CC7FCB}">
      <dsp:nvSpPr>
        <dsp:cNvPr id="0" name=""/>
        <dsp:cNvSpPr/>
      </dsp:nvSpPr>
      <dsp:spPr>
        <a:xfrm>
          <a:off x="4557625" y="1735577"/>
          <a:ext cx="2316055" cy="958159"/>
        </a:xfrm>
        <a:custGeom>
          <a:avLst/>
          <a:gdLst/>
          <a:ahLst/>
          <a:cxnLst/>
          <a:rect l="0" t="0" r="0" b="0"/>
          <a:pathLst>
            <a:path>
              <a:moveTo>
                <a:pt x="0" y="0"/>
              </a:moveTo>
              <a:lnTo>
                <a:pt x="0" y="565417"/>
              </a:lnTo>
              <a:lnTo>
                <a:pt x="2316055" y="565417"/>
              </a:lnTo>
              <a:lnTo>
                <a:pt x="2316055" y="958159"/>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1FD60CEE-8ABB-4955-A523-C8D8286F3BE7}">
      <dsp:nvSpPr>
        <dsp:cNvPr id="0" name=""/>
        <dsp:cNvSpPr/>
      </dsp:nvSpPr>
      <dsp:spPr>
        <a:xfrm>
          <a:off x="1928330" y="1735577"/>
          <a:ext cx="2629295" cy="958159"/>
        </a:xfrm>
        <a:custGeom>
          <a:avLst/>
          <a:gdLst/>
          <a:ahLst/>
          <a:cxnLst/>
          <a:rect l="0" t="0" r="0" b="0"/>
          <a:pathLst>
            <a:path>
              <a:moveTo>
                <a:pt x="2629295" y="0"/>
              </a:moveTo>
              <a:lnTo>
                <a:pt x="2629295" y="565417"/>
              </a:lnTo>
              <a:lnTo>
                <a:pt x="0" y="565417"/>
              </a:lnTo>
              <a:lnTo>
                <a:pt x="0" y="958159"/>
              </a:lnTo>
            </a:path>
          </a:pathLst>
        </a:custGeom>
        <a:no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36F69457-83E4-46D6-8983-AB1A0626BB66}">
      <dsp:nvSpPr>
        <dsp:cNvPr id="0" name=""/>
        <dsp:cNvSpPr/>
      </dsp:nvSpPr>
      <dsp:spPr>
        <a:xfrm>
          <a:off x="47451" y="278186"/>
          <a:ext cx="9020347" cy="1457390"/>
        </a:xfrm>
        <a:prstGeom prst="rect">
          <a:avLst/>
        </a:prstGeom>
        <a:solidFill>
          <a:schemeClr val="bg1"/>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b="1" kern="1200" dirty="0">
              <a:solidFill>
                <a:schemeClr val="accent1"/>
              </a:solidFill>
            </a:rPr>
            <a:t>Impact of the Child Care Crisis on Working Families</a:t>
          </a:r>
        </a:p>
      </dsp:txBody>
      <dsp:txXfrm>
        <a:off x="47451" y="278186"/>
        <a:ext cx="9020347" cy="1457390"/>
      </dsp:txXfrm>
    </dsp:sp>
    <dsp:sp modelId="{79702D17-7553-4867-9F60-6DB1934757F4}">
      <dsp:nvSpPr>
        <dsp:cNvPr id="0" name=""/>
        <dsp:cNvSpPr/>
      </dsp:nvSpPr>
      <dsp:spPr>
        <a:xfrm>
          <a:off x="341" y="2693737"/>
          <a:ext cx="3855977" cy="1132125"/>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Prohibitive </a:t>
          </a:r>
        </a:p>
        <a:p>
          <a:pPr marL="0" lvl="0" indent="0" algn="ctr" defTabSz="1244600">
            <a:lnSpc>
              <a:spcPct val="90000"/>
            </a:lnSpc>
            <a:spcBef>
              <a:spcPct val="0"/>
            </a:spcBef>
            <a:spcAft>
              <a:spcPct val="35000"/>
            </a:spcAft>
            <a:buNone/>
          </a:pPr>
          <a:r>
            <a:rPr lang="en-US" sz="2800" kern="1200" dirty="0">
              <a:solidFill>
                <a:schemeClr val="tx1"/>
              </a:solidFill>
            </a:rPr>
            <a:t>child care costs</a:t>
          </a:r>
        </a:p>
      </dsp:txBody>
      <dsp:txXfrm>
        <a:off x="341" y="2693737"/>
        <a:ext cx="3855977" cy="1132125"/>
      </dsp:txXfrm>
    </dsp:sp>
    <dsp:sp modelId="{19CFA60F-BC8C-4090-A473-2DAEFB713197}">
      <dsp:nvSpPr>
        <dsp:cNvPr id="0" name=""/>
        <dsp:cNvSpPr/>
      </dsp:nvSpPr>
      <dsp:spPr>
        <a:xfrm>
          <a:off x="4641803" y="2693737"/>
          <a:ext cx="4463755" cy="998780"/>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Lack of availability of </a:t>
          </a:r>
        </a:p>
        <a:p>
          <a:pPr marL="0" lvl="0" indent="0" algn="ctr" defTabSz="1244600">
            <a:lnSpc>
              <a:spcPct val="90000"/>
            </a:lnSpc>
            <a:spcBef>
              <a:spcPct val="0"/>
            </a:spcBef>
            <a:spcAft>
              <a:spcPct val="35000"/>
            </a:spcAft>
            <a:buNone/>
          </a:pPr>
          <a:r>
            <a:rPr lang="en-US" sz="2800" kern="1200" dirty="0">
              <a:solidFill>
                <a:schemeClr val="tx1"/>
              </a:solidFill>
            </a:rPr>
            <a:t>child care programs</a:t>
          </a:r>
        </a:p>
      </dsp:txBody>
      <dsp:txXfrm>
        <a:off x="4641803" y="2693737"/>
        <a:ext cx="4463755" cy="9987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4C7307-7BAB-493C-8B4C-88F0DB3871C7}"/>
              </a:ext>
            </a:extLst>
          </p:cNvPr>
          <p:cNvSpPr>
            <a:spLocks noGrp="1"/>
          </p:cNvSpPr>
          <p:nvPr>
            <p:ph type="hdr" sz="quarter"/>
          </p:nvPr>
        </p:nvSpPr>
        <p:spPr>
          <a:xfrm>
            <a:off x="4" y="3"/>
            <a:ext cx="3043979" cy="467363"/>
          </a:xfrm>
          <a:prstGeom prst="rect">
            <a:avLst/>
          </a:prstGeom>
        </p:spPr>
        <p:txBody>
          <a:bodyPr vert="horz" lIns="91548" tIns="45777" rIns="91548" bIns="45777" rtlCol="0"/>
          <a:lstStyle>
            <a:lvl1pPr algn="l">
              <a:defRPr sz="1200"/>
            </a:lvl1pPr>
          </a:lstStyle>
          <a:p>
            <a:endParaRPr lang="en-US"/>
          </a:p>
        </p:txBody>
      </p:sp>
      <p:sp>
        <p:nvSpPr>
          <p:cNvPr id="3" name="Date Placeholder 2">
            <a:extLst>
              <a:ext uri="{FF2B5EF4-FFF2-40B4-BE49-F238E27FC236}">
                <a16:creationId xmlns:a16="http://schemas.microsoft.com/office/drawing/2014/main" id="{4EF0EAFF-4644-4F4E-9714-278C7660A9A3}"/>
              </a:ext>
            </a:extLst>
          </p:cNvPr>
          <p:cNvSpPr>
            <a:spLocks noGrp="1"/>
          </p:cNvSpPr>
          <p:nvPr>
            <p:ph type="dt" sz="quarter" idx="1"/>
          </p:nvPr>
        </p:nvSpPr>
        <p:spPr>
          <a:xfrm>
            <a:off x="3977534" y="3"/>
            <a:ext cx="3043979" cy="467363"/>
          </a:xfrm>
          <a:prstGeom prst="rect">
            <a:avLst/>
          </a:prstGeom>
        </p:spPr>
        <p:txBody>
          <a:bodyPr vert="horz" lIns="91548" tIns="45777" rIns="91548" bIns="45777" rtlCol="0"/>
          <a:lstStyle>
            <a:lvl1pPr algn="r">
              <a:defRPr sz="1200"/>
            </a:lvl1pPr>
          </a:lstStyle>
          <a:p>
            <a:fld id="{FCDF0FBC-00B2-402C-BAB9-89E8CD513A18}" type="datetimeFigureOut">
              <a:rPr lang="en-US" smtClean="0"/>
              <a:t>2/5/2024</a:t>
            </a:fld>
            <a:endParaRPr lang="en-US"/>
          </a:p>
        </p:txBody>
      </p:sp>
      <p:sp>
        <p:nvSpPr>
          <p:cNvPr id="4" name="Footer Placeholder 3">
            <a:extLst>
              <a:ext uri="{FF2B5EF4-FFF2-40B4-BE49-F238E27FC236}">
                <a16:creationId xmlns:a16="http://schemas.microsoft.com/office/drawing/2014/main" id="{411AF134-56F6-4894-808D-697F44791B3A}"/>
              </a:ext>
            </a:extLst>
          </p:cNvPr>
          <p:cNvSpPr>
            <a:spLocks noGrp="1"/>
          </p:cNvSpPr>
          <p:nvPr>
            <p:ph type="ftr" sz="quarter" idx="2"/>
          </p:nvPr>
        </p:nvSpPr>
        <p:spPr>
          <a:xfrm>
            <a:off x="4" y="8841741"/>
            <a:ext cx="3043979" cy="467363"/>
          </a:xfrm>
          <a:prstGeom prst="rect">
            <a:avLst/>
          </a:prstGeom>
        </p:spPr>
        <p:txBody>
          <a:bodyPr vert="horz" lIns="91548" tIns="45777" rIns="91548" bIns="4577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D132C47-2DC3-4D7D-82FE-35FA415A9972}"/>
              </a:ext>
            </a:extLst>
          </p:cNvPr>
          <p:cNvSpPr>
            <a:spLocks noGrp="1"/>
          </p:cNvSpPr>
          <p:nvPr>
            <p:ph type="sldNum" sz="quarter" idx="3"/>
          </p:nvPr>
        </p:nvSpPr>
        <p:spPr>
          <a:xfrm>
            <a:off x="3977534" y="8841741"/>
            <a:ext cx="3043979" cy="467363"/>
          </a:xfrm>
          <a:prstGeom prst="rect">
            <a:avLst/>
          </a:prstGeom>
        </p:spPr>
        <p:txBody>
          <a:bodyPr vert="horz" lIns="91548" tIns="45777" rIns="91548" bIns="45777" rtlCol="0" anchor="b"/>
          <a:lstStyle>
            <a:lvl1pPr algn="r">
              <a:defRPr sz="1200"/>
            </a:lvl1pPr>
          </a:lstStyle>
          <a:p>
            <a:fld id="{E266D556-C402-4DF9-AA7B-FAE7A65B848A}" type="slidenum">
              <a:rPr lang="en-US" smtClean="0"/>
              <a:t>‹#›</a:t>
            </a:fld>
            <a:endParaRPr lang="en-US"/>
          </a:p>
        </p:txBody>
      </p:sp>
    </p:spTree>
    <p:extLst>
      <p:ext uri="{BB962C8B-B14F-4D97-AF65-F5344CB8AC3E}">
        <p14:creationId xmlns:p14="http://schemas.microsoft.com/office/powerpoint/2010/main" val="253065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43979" cy="467363"/>
          </a:xfrm>
          <a:prstGeom prst="rect">
            <a:avLst/>
          </a:prstGeom>
        </p:spPr>
        <p:txBody>
          <a:bodyPr vert="horz" lIns="91548" tIns="45777" rIns="91548" bIns="45777" rtlCol="0"/>
          <a:lstStyle>
            <a:lvl1pPr algn="l">
              <a:defRPr sz="1200"/>
            </a:lvl1pPr>
          </a:lstStyle>
          <a:p>
            <a:endParaRPr lang="en-US" dirty="0"/>
          </a:p>
        </p:txBody>
      </p:sp>
      <p:sp>
        <p:nvSpPr>
          <p:cNvPr id="3" name="Date Placeholder 2"/>
          <p:cNvSpPr>
            <a:spLocks noGrp="1"/>
          </p:cNvSpPr>
          <p:nvPr>
            <p:ph type="dt" idx="1"/>
          </p:nvPr>
        </p:nvSpPr>
        <p:spPr>
          <a:xfrm>
            <a:off x="3977534" y="3"/>
            <a:ext cx="3043979" cy="467363"/>
          </a:xfrm>
          <a:prstGeom prst="rect">
            <a:avLst/>
          </a:prstGeom>
        </p:spPr>
        <p:txBody>
          <a:bodyPr vert="horz" lIns="91548" tIns="45777" rIns="91548" bIns="45777" rtlCol="0"/>
          <a:lstStyle>
            <a:lvl1pPr algn="r">
              <a:defRPr sz="1200"/>
            </a:lvl1pPr>
          </a:lstStyle>
          <a:p>
            <a:fld id="{91E02862-4FF4-4E33-BE30-F167DE5C367D}" type="datetimeFigureOut">
              <a:rPr lang="en-US" smtClean="0"/>
              <a:t>2/5/2024</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548" tIns="45777" rIns="91548" bIns="45777" rtlCol="0" anchor="ctr"/>
          <a:lstStyle/>
          <a:p>
            <a:endParaRPr lang="en-US" dirty="0"/>
          </a:p>
        </p:txBody>
      </p:sp>
      <p:sp>
        <p:nvSpPr>
          <p:cNvPr id="5" name="Notes Placeholder 4"/>
          <p:cNvSpPr>
            <a:spLocks noGrp="1"/>
          </p:cNvSpPr>
          <p:nvPr>
            <p:ph type="body" sz="quarter" idx="3"/>
          </p:nvPr>
        </p:nvSpPr>
        <p:spPr>
          <a:xfrm>
            <a:off x="702946" y="4479690"/>
            <a:ext cx="5617208" cy="3665776"/>
          </a:xfrm>
          <a:prstGeom prst="rect">
            <a:avLst/>
          </a:prstGeom>
        </p:spPr>
        <p:txBody>
          <a:bodyPr vert="horz" lIns="91548" tIns="45777" rIns="91548" bIns="4577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41741"/>
            <a:ext cx="3043979" cy="467363"/>
          </a:xfrm>
          <a:prstGeom prst="rect">
            <a:avLst/>
          </a:prstGeom>
        </p:spPr>
        <p:txBody>
          <a:bodyPr vert="horz" lIns="91548" tIns="45777" rIns="91548" bIns="457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7534" y="8841741"/>
            <a:ext cx="3043979" cy="467363"/>
          </a:xfrm>
          <a:prstGeom prst="rect">
            <a:avLst/>
          </a:prstGeom>
        </p:spPr>
        <p:txBody>
          <a:bodyPr vert="horz" lIns="91548" tIns="45777" rIns="91548" bIns="45777" rtlCol="0" anchor="b"/>
          <a:lstStyle>
            <a:lvl1pPr algn="r">
              <a:defRPr sz="1200"/>
            </a:lvl1pPr>
          </a:lstStyle>
          <a:p>
            <a:fld id="{624D31E8-2828-43C9-8041-22330605C358}" type="slidenum">
              <a:rPr lang="en-US" smtClean="0"/>
              <a:t>‹#›</a:t>
            </a:fld>
            <a:endParaRPr lang="en-US" dirty="0"/>
          </a:p>
        </p:txBody>
      </p:sp>
    </p:spTree>
    <p:extLst>
      <p:ext uri="{BB962C8B-B14F-4D97-AF65-F5344CB8AC3E}">
        <p14:creationId xmlns:p14="http://schemas.microsoft.com/office/powerpoint/2010/main" val="99140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
            <a:ext cx="10058400" cy="6218033"/>
          </a:xfrm>
          <a:prstGeom prst="rect">
            <a:avLst/>
          </a:prstGeom>
        </p:spPr>
      </p:pic>
      <p:sp>
        <p:nvSpPr>
          <p:cNvPr id="2" name="Title 1"/>
          <p:cNvSpPr>
            <a:spLocks noGrp="1"/>
          </p:cNvSpPr>
          <p:nvPr>
            <p:ph type="ctrTitle"/>
          </p:nvPr>
        </p:nvSpPr>
        <p:spPr>
          <a:xfrm>
            <a:off x="3937000" y="3022599"/>
            <a:ext cx="7416800" cy="1334030"/>
          </a:xfrm>
        </p:spPr>
        <p:txBody>
          <a:bodyPr anchor="b">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3937000" y="4562271"/>
            <a:ext cx="7416800" cy="1655762"/>
          </a:xfrm>
        </p:spPr>
        <p:txBody>
          <a:bodyPr/>
          <a:lstStyle>
            <a:lvl1pPr marL="0" indent="0" algn="ctr">
              <a:buNone/>
              <a:defRPr sz="1800"/>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1EA0C8-57E7-420C-823A-BCA3279A20CC}" type="datetime1">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18263-65FE-4126-A968-0C2C9685896F}"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124" y="999670"/>
            <a:ext cx="3276677" cy="1817287"/>
          </a:xfrm>
          <a:prstGeom prst="rect">
            <a:avLst/>
          </a:prstGeom>
        </p:spPr>
      </p:pic>
    </p:spTree>
    <p:extLst>
      <p:ext uri="{BB962C8B-B14F-4D97-AF65-F5344CB8AC3E}">
        <p14:creationId xmlns:p14="http://schemas.microsoft.com/office/powerpoint/2010/main" val="367830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E79024-595B-4B52-8316-C2497105392B}" type="datetime1">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50370D-5C5E-4416-B725-DAEB11E41D28}" type="slidenum">
              <a:rPr lang="en-US" smtClean="0"/>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5891" y="5904196"/>
            <a:ext cx="1518920" cy="815401"/>
          </a:xfrm>
          <a:prstGeom prst="rect">
            <a:avLst/>
          </a:prstGeom>
        </p:spPr>
      </p:pic>
    </p:spTree>
    <p:extLst>
      <p:ext uri="{BB962C8B-B14F-4D97-AF65-F5344CB8AC3E}">
        <p14:creationId xmlns:p14="http://schemas.microsoft.com/office/powerpoint/2010/main" val="387654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C8C5-5DEC-4135-B3CD-6695F6B2B04C}"/>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7F13204-689D-4DD1-BD6F-40FEB5148023}"/>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80364F2-84D8-4BF6-95C7-9DFC98897EEC}"/>
              </a:ext>
            </a:extLst>
          </p:cNvPr>
          <p:cNvSpPr>
            <a:spLocks noGrp="1"/>
          </p:cNvSpPr>
          <p:nvPr>
            <p:ph type="dt" sz="half" idx="10"/>
          </p:nvPr>
        </p:nvSpPr>
        <p:spPr/>
        <p:txBody>
          <a:bodyPr/>
          <a:lstStyle/>
          <a:p>
            <a:fld id="{D592F485-6B5E-4D48-9B71-F2B987229862}" type="datetime1">
              <a:rPr lang="en-US" smtClean="0"/>
              <a:t>2/5/2024</a:t>
            </a:fld>
            <a:endParaRPr lang="en-US" dirty="0"/>
          </a:p>
        </p:txBody>
      </p:sp>
      <p:sp>
        <p:nvSpPr>
          <p:cNvPr id="5" name="Footer Placeholder 4">
            <a:extLst>
              <a:ext uri="{FF2B5EF4-FFF2-40B4-BE49-F238E27FC236}">
                <a16:creationId xmlns:a16="http://schemas.microsoft.com/office/drawing/2014/main" id="{21D2DF99-E23C-4A22-BBCF-FC05121AAF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EFA286-7E20-4A50-9C5B-D98A2E3B5899}"/>
              </a:ext>
            </a:extLst>
          </p:cNvPr>
          <p:cNvSpPr>
            <a:spLocks noGrp="1"/>
          </p:cNvSpPr>
          <p:nvPr>
            <p:ph type="sldNum" sz="quarter" idx="12"/>
          </p:nvPr>
        </p:nvSpPr>
        <p:spPr/>
        <p:txBody>
          <a:bodyPr/>
          <a:lstStyle/>
          <a:p>
            <a:fld id="{A250370D-5C5E-4416-B725-DAEB11E41D28}" type="slidenum">
              <a:rPr lang="en-US" smtClean="0"/>
              <a:t>‹#›</a:t>
            </a:fld>
            <a:endParaRPr lang="en-US" dirty="0"/>
          </a:p>
        </p:txBody>
      </p:sp>
    </p:spTree>
    <p:extLst>
      <p:ext uri="{BB962C8B-B14F-4D97-AF65-F5344CB8AC3E}">
        <p14:creationId xmlns:p14="http://schemas.microsoft.com/office/powerpoint/2010/main" val="1368850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5F40-352B-490F-ADA1-A94AE9BC81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041517-2FC0-4626-A732-D20B72BF3C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27FEC-0645-4FF6-9594-5A42E7AA0174}"/>
              </a:ext>
            </a:extLst>
          </p:cNvPr>
          <p:cNvSpPr>
            <a:spLocks noGrp="1"/>
          </p:cNvSpPr>
          <p:nvPr>
            <p:ph type="dt" sz="half" idx="10"/>
          </p:nvPr>
        </p:nvSpPr>
        <p:spPr/>
        <p:txBody>
          <a:bodyPr/>
          <a:lstStyle/>
          <a:p>
            <a:fld id="{6EE79024-595B-4B52-8316-C2497105392B}" type="datetime1">
              <a:rPr lang="en-US" smtClean="0"/>
              <a:t>2/5/2024</a:t>
            </a:fld>
            <a:endParaRPr lang="en-US" dirty="0"/>
          </a:p>
        </p:txBody>
      </p:sp>
      <p:sp>
        <p:nvSpPr>
          <p:cNvPr id="5" name="Footer Placeholder 4">
            <a:extLst>
              <a:ext uri="{FF2B5EF4-FFF2-40B4-BE49-F238E27FC236}">
                <a16:creationId xmlns:a16="http://schemas.microsoft.com/office/drawing/2014/main" id="{4FE4F8F1-5AA6-4C97-A184-2A57C14734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899F0A-74D8-4D19-A6BB-33204A45C21E}"/>
              </a:ext>
            </a:extLst>
          </p:cNvPr>
          <p:cNvSpPr>
            <a:spLocks noGrp="1"/>
          </p:cNvSpPr>
          <p:nvPr>
            <p:ph type="sldNum" sz="quarter" idx="12"/>
          </p:nvPr>
        </p:nvSpPr>
        <p:spPr/>
        <p:txBody>
          <a:bodyPr/>
          <a:lstStyle/>
          <a:p>
            <a:fld id="{A250370D-5C5E-4416-B725-DAEB11E41D28}" type="slidenum">
              <a:rPr lang="en-US" smtClean="0"/>
              <a:t>‹#›</a:t>
            </a:fld>
            <a:endParaRPr lang="en-US" dirty="0"/>
          </a:p>
        </p:txBody>
      </p:sp>
    </p:spTree>
    <p:extLst>
      <p:ext uri="{BB962C8B-B14F-4D97-AF65-F5344CB8AC3E}">
        <p14:creationId xmlns:p14="http://schemas.microsoft.com/office/powerpoint/2010/main" val="711751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9DCB9-CFCD-406A-BE3E-41828E3D8426}"/>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D432E74-7685-425B-B155-214C1412B1D8}"/>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50D704-B6A8-4055-A1B0-B7AB80BCE34B}"/>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5" name="Footer Placeholder 4">
            <a:extLst>
              <a:ext uri="{FF2B5EF4-FFF2-40B4-BE49-F238E27FC236}">
                <a16:creationId xmlns:a16="http://schemas.microsoft.com/office/drawing/2014/main" id="{4DFF7852-6C9A-46E7-89FA-4F23E05F79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C1107F-1E5D-4C03-9860-67105565D512}"/>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42570814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CF8D0-E981-473F-8710-1D76C12D53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7E00EF-DAF9-4351-8E88-0EE5BC52D0A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65B0F8-4634-41BF-AE87-10726D9635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99AD31-4EC8-4DFF-8C9A-A3D3A54AADF8}"/>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6" name="Footer Placeholder 5">
            <a:extLst>
              <a:ext uri="{FF2B5EF4-FFF2-40B4-BE49-F238E27FC236}">
                <a16:creationId xmlns:a16="http://schemas.microsoft.com/office/drawing/2014/main" id="{69835F46-6F8B-4A8F-85C8-BBBDCA4A56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DD588F-E6BE-467F-A8A8-9D9334EAFABE}"/>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24852455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8823A-E304-4BBC-B857-84716F6E5CC1}"/>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1B2D08-F127-4828-A0C5-447C1D28B728}"/>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060CB33-E7AB-4135-A8C9-69843CA7D532}"/>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BF5ACB-3F89-47D1-AB9A-1DADB21A1EB0}"/>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2FBF33A-1CC6-4400-AB4B-3AFAA774A7F5}"/>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F4CCF3-1730-4F28-8ACB-F3B445DBFCAB}"/>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8" name="Footer Placeholder 7">
            <a:extLst>
              <a:ext uri="{FF2B5EF4-FFF2-40B4-BE49-F238E27FC236}">
                <a16:creationId xmlns:a16="http://schemas.microsoft.com/office/drawing/2014/main" id="{3373952A-D6A9-4B2C-9A93-6671006FECD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D8662F9-1315-4C9F-B3A0-64F2836B5A0C}"/>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89510480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0D6C6-A1E9-4E3E-B211-EA79398257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691281-BA96-4C3F-BB1B-AF1F35EE5F06}"/>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4" name="Footer Placeholder 3">
            <a:extLst>
              <a:ext uri="{FF2B5EF4-FFF2-40B4-BE49-F238E27FC236}">
                <a16:creationId xmlns:a16="http://schemas.microsoft.com/office/drawing/2014/main" id="{2540698C-7A05-4D9A-8465-8E26C07F874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7797FC-3BAD-4AB8-8395-3594096BB601}"/>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204044622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A509AB-1B1C-41AF-872F-C5A3F1474F8E}"/>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3" name="Footer Placeholder 2">
            <a:extLst>
              <a:ext uri="{FF2B5EF4-FFF2-40B4-BE49-F238E27FC236}">
                <a16:creationId xmlns:a16="http://schemas.microsoft.com/office/drawing/2014/main" id="{CE7E6CF0-DD7F-4EBE-A46F-983C34402C4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3D79C3-DAD2-460B-A24E-67BF27BC55F6}"/>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1239357960"/>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034E5-09F5-436D-BD29-C152FACE3BDC}"/>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AA67AB9-BDD1-4491-8ECF-490F58037656}"/>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106BCF-3420-4813-B6CD-547D1BB29C3A}"/>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F0CDBC9-6AA7-407D-996B-15BBB586830F}"/>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6" name="Footer Placeholder 5">
            <a:extLst>
              <a:ext uri="{FF2B5EF4-FFF2-40B4-BE49-F238E27FC236}">
                <a16:creationId xmlns:a16="http://schemas.microsoft.com/office/drawing/2014/main" id="{BC4D1EC8-7BAE-4D42-966A-D54F03146C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04391A-0008-4542-A8D3-EAA308754641}"/>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3963441825"/>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ABEBA-279F-4E14-AEC4-305D503BE034}"/>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2037F4B-808B-459F-A339-849D60CD1F23}"/>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F4C8F05-C9C9-48BE-9118-A926717831D3}"/>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30D6F4F-88B5-48FA-A431-4DE0E8578172}"/>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6" name="Footer Placeholder 5">
            <a:extLst>
              <a:ext uri="{FF2B5EF4-FFF2-40B4-BE49-F238E27FC236}">
                <a16:creationId xmlns:a16="http://schemas.microsoft.com/office/drawing/2014/main" id="{92FA0087-767C-456B-9241-F866BB7738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936B3-E192-43A2-BB5E-846B5AEA670C}"/>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384171147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2671"/>
          <a:stretch/>
        </p:blipFill>
        <p:spPr>
          <a:xfrm flipH="1">
            <a:off x="3573313" y="3300559"/>
            <a:ext cx="8618683" cy="3557451"/>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60E723D-97DC-49A6-9700-7EA593A2FEA6}" type="datetime1">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81625" y="6338543"/>
            <a:ext cx="398755" cy="365125"/>
          </a:xfrm>
        </p:spPr>
        <p:txBody>
          <a:bodyPr/>
          <a:lstStyle>
            <a:lvl1pPr>
              <a:defRPr b="1">
                <a:solidFill>
                  <a:schemeClr val="tx1"/>
                </a:solidFill>
              </a:defRPr>
            </a:lvl1pPr>
          </a:lstStyle>
          <a:p>
            <a:fld id="{E8618263-65FE-4126-A968-0C2C9685896F}" type="slidenum">
              <a:rPr lang="en-US" smtClean="0"/>
              <a:pPr/>
              <a:t>‹#›</a:t>
            </a:fld>
            <a:endParaRPr lang="en-US" dirty="0"/>
          </a:p>
        </p:txBody>
      </p:sp>
    </p:spTree>
    <p:extLst>
      <p:ext uri="{BB962C8B-B14F-4D97-AF65-F5344CB8AC3E}">
        <p14:creationId xmlns:p14="http://schemas.microsoft.com/office/powerpoint/2010/main" val="4226931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F9AAE-86BF-47CA-A77A-58672897E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82A22E-AD87-47AF-9C09-EA0BF5CD0F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DE0F9-1E8E-4A6F-9F65-6187BB8FBCB6}"/>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5" name="Footer Placeholder 4">
            <a:extLst>
              <a:ext uri="{FF2B5EF4-FFF2-40B4-BE49-F238E27FC236}">
                <a16:creationId xmlns:a16="http://schemas.microsoft.com/office/drawing/2014/main" id="{2A9A4E8D-0CF2-4D99-AEEA-03A40C054E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624702-772B-4877-AB50-46711567D726}"/>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3558516548"/>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C140B1-2453-422F-AD56-587D07A39D5D}"/>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6892A3-38D2-4FB2-8C6D-AD2C19A9721F}"/>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50940-9844-4485-9F46-138961F225D2}"/>
              </a:ext>
            </a:extLst>
          </p:cNvPr>
          <p:cNvSpPr>
            <a:spLocks noGrp="1"/>
          </p:cNvSpPr>
          <p:nvPr>
            <p:ph type="dt" sz="half" idx="10"/>
          </p:nvPr>
        </p:nvSpPr>
        <p:spPr/>
        <p:txBody>
          <a:bodyPr/>
          <a:lstStyle/>
          <a:p>
            <a:fld id="{4B983650-571B-4A55-90BD-68A3A903FFD0}" type="datetime1">
              <a:rPr lang="en-US" smtClean="0"/>
              <a:t>2/5/2024</a:t>
            </a:fld>
            <a:endParaRPr lang="en-US" dirty="0"/>
          </a:p>
        </p:txBody>
      </p:sp>
      <p:sp>
        <p:nvSpPr>
          <p:cNvPr id="5" name="Footer Placeholder 4">
            <a:extLst>
              <a:ext uri="{FF2B5EF4-FFF2-40B4-BE49-F238E27FC236}">
                <a16:creationId xmlns:a16="http://schemas.microsoft.com/office/drawing/2014/main" id="{620C02C0-33B4-4C04-B2EA-B607C82777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C6482A-6B68-4123-A773-194E18BB3B84}"/>
              </a:ext>
            </a:extLst>
          </p:cNvPr>
          <p:cNvSpPr>
            <a:spLocks noGrp="1"/>
          </p:cNvSpPr>
          <p:nvPr>
            <p:ph type="sldNum" sz="quarter" idx="12"/>
          </p:nvPr>
        </p:nvSpPr>
        <p:spPr/>
        <p:txBody>
          <a:body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153269956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b="6296"/>
          <a:stretch/>
        </p:blipFill>
        <p:spPr>
          <a:xfrm flipH="1">
            <a:off x="5460999" y="0"/>
            <a:ext cx="6731000" cy="6858000"/>
          </a:xfrm>
          <a:prstGeom prst="rect">
            <a:avLst/>
          </a:prstGeom>
        </p:spPr>
      </p:pic>
      <p:sp>
        <p:nvSpPr>
          <p:cNvPr id="2" name="Title 1"/>
          <p:cNvSpPr>
            <a:spLocks noGrp="1"/>
          </p:cNvSpPr>
          <p:nvPr>
            <p:ph type="title"/>
          </p:nvPr>
        </p:nvSpPr>
        <p:spPr>
          <a:xfrm>
            <a:off x="838206" y="2627047"/>
            <a:ext cx="7321551" cy="1692276"/>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31855" y="4589473"/>
            <a:ext cx="7321551" cy="1500187"/>
          </a:xfrm>
        </p:spPr>
        <p:txBody>
          <a:bodyPr/>
          <a:lstStyle>
            <a:lvl1pPr marL="0" indent="0">
              <a:buNone/>
              <a:defRPr sz="1800">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D6B71B-047F-4D18-9028-9CE4116C1956}" type="datetime1">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18263-65FE-4126-A968-0C2C9685896F}" type="slidenum">
              <a:rPr lang="en-US" smtClean="0"/>
              <a:t>‹#›</a:t>
            </a:fld>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3" y="937873"/>
            <a:ext cx="5828956" cy="1419034"/>
          </a:xfrm>
          <a:prstGeom prst="rect">
            <a:avLst/>
          </a:prstGeom>
        </p:spPr>
      </p:pic>
    </p:spTree>
    <p:extLst>
      <p:ext uri="{BB962C8B-B14F-4D97-AF65-F5344CB8AC3E}">
        <p14:creationId xmlns:p14="http://schemas.microsoft.com/office/powerpoint/2010/main" val="44894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b="1645"/>
          <a:stretch/>
        </p:blipFill>
        <p:spPr>
          <a:xfrm flipH="1">
            <a:off x="548639" y="3378200"/>
            <a:ext cx="11643360" cy="34798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D926C-55A2-472C-AD36-8E24DF349210}" type="datetime1">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67647" y="6372870"/>
            <a:ext cx="380999" cy="365125"/>
          </a:xfrm>
        </p:spPr>
        <p:txBody>
          <a:bodyPr/>
          <a:lstStyle>
            <a:lvl1pPr>
              <a:defRPr b="1">
                <a:solidFill>
                  <a:schemeClr val="tx1"/>
                </a:solidFill>
              </a:defRPr>
            </a:lvl1pPr>
          </a:lstStyle>
          <a:p>
            <a:fld id="{E8618263-65FE-4126-A968-0C2C9685896F}" type="slidenum">
              <a:rPr lang="en-US" smtClean="0"/>
              <a:pPr/>
              <a:t>‹#›</a:t>
            </a:fld>
            <a:endParaRPr lang="en-US" dirty="0"/>
          </a:p>
        </p:txBody>
      </p:sp>
    </p:spTree>
    <p:extLst>
      <p:ext uri="{BB962C8B-B14F-4D97-AF65-F5344CB8AC3E}">
        <p14:creationId xmlns:p14="http://schemas.microsoft.com/office/powerpoint/2010/main" val="270125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
            <a:ext cx="7677491" cy="4746171"/>
          </a:xfrm>
          <a:prstGeom prst="rect">
            <a:avLst/>
          </a:prstGeom>
        </p:spPr>
      </p:pic>
      <p:sp>
        <p:nvSpPr>
          <p:cNvPr id="2" name="Title 1"/>
          <p:cNvSpPr>
            <a:spLocks noGrp="1"/>
          </p:cNvSpPr>
          <p:nvPr>
            <p:ph type="ctrTitle"/>
          </p:nvPr>
        </p:nvSpPr>
        <p:spPr>
          <a:xfrm>
            <a:off x="3937000" y="3022599"/>
            <a:ext cx="7416800" cy="1334030"/>
          </a:xfrm>
        </p:spPr>
        <p:txBody>
          <a:bodyPr anchor="b">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3937000" y="4562271"/>
            <a:ext cx="7416800" cy="1655762"/>
          </a:xfrm>
        </p:spPr>
        <p:txBody>
          <a:bodyPr/>
          <a:lstStyle>
            <a:lvl1pPr marL="0" indent="0" algn="ctr">
              <a:buNone/>
              <a:defRPr sz="1800"/>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BF96DF-3E4C-4560-BC36-83218FDE6CF2}" type="datetime1">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81798" y="6356360"/>
            <a:ext cx="398417" cy="365125"/>
          </a:xfrm>
        </p:spPr>
        <p:txBody>
          <a:bodyPr/>
          <a:lstStyle>
            <a:lvl1pPr>
              <a:defRPr b="1">
                <a:solidFill>
                  <a:schemeClr val="tx1"/>
                </a:solidFill>
              </a:defRPr>
            </a:lvl1pPr>
          </a:lstStyle>
          <a:p>
            <a:fld id="{E8618263-65FE-4126-A968-0C2C9685896F}" type="slidenum">
              <a:rPr lang="en-US" smtClean="0"/>
              <a:pPr/>
              <a:t>‹#›</a:t>
            </a:fld>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77124" y="999670"/>
            <a:ext cx="3276677" cy="1817287"/>
          </a:xfrm>
          <a:prstGeom prst="rect">
            <a:avLst/>
          </a:prstGeom>
        </p:spPr>
      </p:pic>
    </p:spTree>
    <p:extLst>
      <p:ext uri="{BB962C8B-B14F-4D97-AF65-F5344CB8AC3E}">
        <p14:creationId xmlns:p14="http://schemas.microsoft.com/office/powerpoint/2010/main" val="37533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2671"/>
          <a:stretch/>
        </p:blipFill>
        <p:spPr>
          <a:xfrm flipH="1">
            <a:off x="740229" y="1976846"/>
            <a:ext cx="11451768" cy="488115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15D5152-6863-424A-9D34-9DB1FCB38BDF}" type="datetime1">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81798" y="6352623"/>
            <a:ext cx="398417" cy="365125"/>
          </a:xfrm>
        </p:spPr>
        <p:txBody>
          <a:bodyPr/>
          <a:lstStyle>
            <a:lvl1pPr>
              <a:defRPr b="1">
                <a:solidFill>
                  <a:schemeClr val="tx1"/>
                </a:solidFill>
              </a:defRPr>
            </a:lvl1pPr>
          </a:lstStyle>
          <a:p>
            <a:fld id="{E8618263-65FE-4126-A968-0C2C9685896F}" type="slidenum">
              <a:rPr lang="en-US" smtClean="0"/>
              <a:pPr/>
              <a:t>‹#›</a:t>
            </a:fld>
            <a:endParaRPr lang="en-US" dirty="0"/>
          </a:p>
        </p:txBody>
      </p:sp>
    </p:spTree>
    <p:extLst>
      <p:ext uri="{BB962C8B-B14F-4D97-AF65-F5344CB8AC3E}">
        <p14:creationId xmlns:p14="http://schemas.microsoft.com/office/powerpoint/2010/main" val="560075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b="6296"/>
          <a:stretch/>
        </p:blipFill>
        <p:spPr>
          <a:xfrm flipH="1">
            <a:off x="5460999" y="0"/>
            <a:ext cx="6731000" cy="6858000"/>
          </a:xfrm>
          <a:prstGeom prst="rect">
            <a:avLst/>
          </a:prstGeom>
        </p:spPr>
      </p:pic>
      <p:sp>
        <p:nvSpPr>
          <p:cNvPr id="2" name="Title 1"/>
          <p:cNvSpPr>
            <a:spLocks noGrp="1"/>
          </p:cNvSpPr>
          <p:nvPr>
            <p:ph type="title"/>
          </p:nvPr>
        </p:nvSpPr>
        <p:spPr>
          <a:xfrm>
            <a:off x="838206" y="2627047"/>
            <a:ext cx="7321551" cy="1692276"/>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31855" y="4589473"/>
            <a:ext cx="7321551" cy="1500187"/>
          </a:xfrm>
        </p:spPr>
        <p:txBody>
          <a:bodyPr/>
          <a:lstStyle>
            <a:lvl1pPr marL="0" indent="0">
              <a:buNone/>
              <a:defRPr sz="1800">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DEBB0A-F6D5-4142-9AA0-3EBF4D4A03F7}" type="datetime1">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201974" y="6356360"/>
            <a:ext cx="407633" cy="365125"/>
          </a:xfrm>
        </p:spPr>
        <p:txBody>
          <a:bodyPr/>
          <a:lstStyle>
            <a:lvl1pPr>
              <a:defRPr b="1">
                <a:solidFill>
                  <a:schemeClr val="tx1"/>
                </a:solidFill>
              </a:defRPr>
            </a:lvl1pPr>
          </a:lstStyle>
          <a:p>
            <a:fld id="{E8618263-65FE-4126-A968-0C2C9685896F}" type="slidenum">
              <a:rPr lang="en-US" smtClean="0"/>
              <a:pPr/>
              <a:t>‹#›</a:t>
            </a:fld>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3" y="937873"/>
            <a:ext cx="5828956" cy="1419034"/>
          </a:xfrm>
          <a:prstGeom prst="rect">
            <a:avLst/>
          </a:prstGeom>
        </p:spPr>
      </p:pic>
    </p:spTree>
    <p:extLst>
      <p:ext uri="{BB962C8B-B14F-4D97-AF65-F5344CB8AC3E}">
        <p14:creationId xmlns:p14="http://schemas.microsoft.com/office/powerpoint/2010/main" val="302835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b="1645"/>
          <a:stretch/>
        </p:blipFill>
        <p:spPr>
          <a:xfrm flipH="1">
            <a:off x="1650179" y="3849198"/>
            <a:ext cx="10541820" cy="3008811"/>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E0D6E9-9EAD-4A56-BFBC-D084751CB2FF}" type="datetime1">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77190" y="6356360"/>
            <a:ext cx="407633" cy="365125"/>
          </a:xfrm>
        </p:spPr>
        <p:txBody>
          <a:bodyPr/>
          <a:lstStyle>
            <a:lvl1pPr>
              <a:defRPr b="1">
                <a:solidFill>
                  <a:schemeClr val="tx1"/>
                </a:solidFill>
              </a:defRPr>
            </a:lvl1pPr>
          </a:lstStyle>
          <a:p>
            <a:fld id="{E8618263-65FE-4126-A968-0C2C9685896F}" type="slidenum">
              <a:rPr lang="en-US" smtClean="0"/>
              <a:pPr/>
              <a:t>‹#›</a:t>
            </a:fld>
            <a:endParaRPr lang="en-US" dirty="0"/>
          </a:p>
        </p:txBody>
      </p:sp>
    </p:spTree>
    <p:extLst>
      <p:ext uri="{BB962C8B-B14F-4D97-AF65-F5344CB8AC3E}">
        <p14:creationId xmlns:p14="http://schemas.microsoft.com/office/powerpoint/2010/main" val="422837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11409"/>
            <a:ext cx="9144000" cy="1447801"/>
          </a:xfrm>
        </p:spPr>
        <p:txBody>
          <a:bodyPr anchor="b"/>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1524000" y="4072476"/>
            <a:ext cx="9144000" cy="1185333"/>
          </a:xfrm>
        </p:spPr>
        <p:txBody>
          <a:bodyPr/>
          <a:lstStyle>
            <a:lvl1pPr marL="0" indent="0" algn="ctr">
              <a:buNone/>
              <a:defRPr sz="1800"/>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592F485-6B5E-4D48-9B71-F2B987229862}" type="datetime1">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50370D-5C5E-4416-B725-DAEB11E41D28}" type="slidenum">
              <a:rPr lang="en-US" smtClean="0"/>
              <a:t>‹#›</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088" y="394410"/>
            <a:ext cx="5080512" cy="1236828"/>
          </a:xfrm>
          <a:prstGeom prst="rect">
            <a:avLst/>
          </a:prstGeom>
        </p:spPr>
      </p:pic>
    </p:spTree>
    <p:extLst>
      <p:ext uri="{BB962C8B-B14F-4D97-AF65-F5344CB8AC3E}">
        <p14:creationId xmlns:p14="http://schemas.microsoft.com/office/powerpoint/2010/main" val="1539226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6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F70E271-6C18-481D-87C3-376A3E8CD379}" type="datetime1">
              <a:rPr lang="en-US" smtClean="0"/>
              <a:t>2/5/2024</a:t>
            </a:fld>
            <a:endParaRPr lang="en-US" dirty="0"/>
          </a:p>
        </p:txBody>
      </p:sp>
      <p:sp>
        <p:nvSpPr>
          <p:cNvPr id="5" name="Footer Placeholder 4"/>
          <p:cNvSpPr>
            <a:spLocks noGrp="1"/>
          </p:cNvSpPr>
          <p:nvPr>
            <p:ph type="ftr" sz="quarter" idx="3"/>
          </p:nvPr>
        </p:nvSpPr>
        <p:spPr>
          <a:xfrm>
            <a:off x="4038600" y="635636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3774" y="6338036"/>
            <a:ext cx="415833" cy="365125"/>
          </a:xfrm>
          <a:prstGeom prst="rect">
            <a:avLst/>
          </a:prstGeom>
        </p:spPr>
        <p:txBody>
          <a:bodyPr vert="horz" lIns="91440" tIns="45720" rIns="91440" bIns="45720" rtlCol="0" anchor="ctr"/>
          <a:lstStyle>
            <a:lvl1pPr algn="r">
              <a:defRPr sz="900" b="1">
                <a:solidFill>
                  <a:schemeClr val="tx1"/>
                </a:solidFill>
              </a:defRPr>
            </a:lvl1pPr>
          </a:lstStyle>
          <a:p>
            <a:fld id="{E8618263-65FE-4126-A968-0C2C9685896F}" type="slidenum">
              <a:rPr lang="en-US" smtClean="0"/>
              <a:pPr/>
              <a:t>‹#›</a:t>
            </a:fld>
            <a:endParaRPr lang="en-US" dirty="0"/>
          </a:p>
        </p:txBody>
      </p:sp>
      <p:sp>
        <p:nvSpPr>
          <p:cNvPr id="7" name="TextBox 6">
            <a:extLst>
              <a:ext uri="{FF2B5EF4-FFF2-40B4-BE49-F238E27FC236}">
                <a16:creationId xmlns:a16="http://schemas.microsoft.com/office/drawing/2014/main" id="{27F057BA-3605-4150-8F67-E7C45DA5FAC0}"/>
              </a:ext>
            </a:extLst>
          </p:cNvPr>
          <p:cNvSpPr txBox="1"/>
          <p:nvPr userDrawn="1"/>
        </p:nvSpPr>
        <p:spPr>
          <a:xfrm>
            <a:off x="5638800" y="2973977"/>
            <a:ext cx="914400" cy="300082"/>
          </a:xfrm>
          <a:prstGeom prst="rect">
            <a:avLst/>
          </a:prstGeom>
          <a:noFill/>
        </p:spPr>
        <p:txBody>
          <a:bodyPr wrap="square" rtlCol="0">
            <a:spAutoFit/>
          </a:bodyPr>
          <a:lstStyle/>
          <a:p>
            <a:endParaRPr lang="en-US" sz="1350" dirty="0"/>
          </a:p>
        </p:txBody>
      </p:sp>
    </p:spTree>
    <p:extLst>
      <p:ext uri="{BB962C8B-B14F-4D97-AF65-F5344CB8AC3E}">
        <p14:creationId xmlns:p14="http://schemas.microsoft.com/office/powerpoint/2010/main" val="1148228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685749"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60"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35"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6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3D2CE1C-0DBC-4C6E-BD09-4F01E29CB35E}" type="datetime1">
              <a:rPr lang="en-US" smtClean="0"/>
              <a:t>2/5/2024</a:t>
            </a:fld>
            <a:endParaRPr lang="en-US" dirty="0"/>
          </a:p>
        </p:txBody>
      </p:sp>
      <p:sp>
        <p:nvSpPr>
          <p:cNvPr id="5" name="Footer Placeholder 4"/>
          <p:cNvSpPr>
            <a:spLocks noGrp="1"/>
          </p:cNvSpPr>
          <p:nvPr>
            <p:ph type="ftr" sz="quarter" idx="3"/>
          </p:nvPr>
        </p:nvSpPr>
        <p:spPr>
          <a:xfrm>
            <a:off x="4038600" y="635636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9892" y="6356360"/>
            <a:ext cx="389709" cy="365125"/>
          </a:xfrm>
          <a:prstGeom prst="rect">
            <a:avLst/>
          </a:prstGeom>
        </p:spPr>
        <p:txBody>
          <a:bodyPr vert="horz" lIns="91440" tIns="45720" rIns="91440" bIns="45720" rtlCol="0" anchor="ctr"/>
          <a:lstStyle>
            <a:lvl1pPr algn="r">
              <a:defRPr sz="900" b="1">
                <a:solidFill>
                  <a:schemeClr val="tx1"/>
                </a:solidFill>
              </a:defRPr>
            </a:lvl1pPr>
          </a:lstStyle>
          <a:p>
            <a:fld id="{E8618263-65FE-4126-A968-0C2C9685896F}" type="slidenum">
              <a:rPr lang="en-US" smtClean="0"/>
              <a:pPr/>
              <a:t>‹#›</a:t>
            </a:fld>
            <a:endParaRPr lang="en-US" dirty="0"/>
          </a:p>
        </p:txBody>
      </p:sp>
    </p:spTree>
    <p:extLst>
      <p:ext uri="{BB962C8B-B14F-4D97-AF65-F5344CB8AC3E}">
        <p14:creationId xmlns:p14="http://schemas.microsoft.com/office/powerpoint/2010/main" val="55263460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hf hdr="0" ftr="0" dt="0"/>
  <p:txStyles>
    <p:titleStyle>
      <a:lvl1pPr algn="l" defTabSz="685749"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60"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35"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6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B983650-571B-4A55-90BD-68A3A903FFD0}" type="datetime1">
              <a:rPr lang="en-US" smtClean="0"/>
              <a:t>2/5/2024</a:t>
            </a:fld>
            <a:endParaRPr lang="en-US" dirty="0"/>
          </a:p>
        </p:txBody>
      </p:sp>
      <p:sp>
        <p:nvSpPr>
          <p:cNvPr id="5" name="Footer Placeholder 4"/>
          <p:cNvSpPr>
            <a:spLocks noGrp="1"/>
          </p:cNvSpPr>
          <p:nvPr>
            <p:ph type="ftr" sz="quarter" idx="3"/>
          </p:nvPr>
        </p:nvSpPr>
        <p:spPr>
          <a:xfrm>
            <a:off x="4038600" y="635636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7190" y="6356360"/>
            <a:ext cx="407633" cy="365125"/>
          </a:xfrm>
          <a:prstGeom prst="rect">
            <a:avLst/>
          </a:prstGeom>
        </p:spPr>
        <p:txBody>
          <a:bodyPr vert="horz" lIns="91440" tIns="45720" rIns="91440" bIns="45720" rtlCol="0" anchor="ctr"/>
          <a:lstStyle>
            <a:lvl1pPr algn="r">
              <a:defRPr sz="900" b="1">
                <a:solidFill>
                  <a:schemeClr val="tx1"/>
                </a:solidFill>
              </a:defRPr>
            </a:lvl1pPr>
          </a:lstStyle>
          <a:p>
            <a:fld id="{A250370D-5C5E-4416-B725-DAEB11E41D28}" type="slidenum">
              <a:rPr lang="en-US" smtClean="0"/>
              <a:pPr/>
              <a:t>‹#›</a:t>
            </a:fld>
            <a:endParaRPr lang="en-US" dirty="0"/>
          </a:p>
        </p:txBody>
      </p:sp>
    </p:spTree>
    <p:extLst>
      <p:ext uri="{BB962C8B-B14F-4D97-AF65-F5344CB8AC3E}">
        <p14:creationId xmlns:p14="http://schemas.microsoft.com/office/powerpoint/2010/main" val="3439447003"/>
      </p:ext>
    </p:extLst>
  </p:cSld>
  <p:clrMap bg1="lt1" tx1="dk1" bg2="lt2" tx2="dk2" accent1="accent1" accent2="accent2" accent3="accent3" accent4="accent4" accent5="accent5" accent6="accent6" hlink="hlink" folHlink="folHlink"/>
  <p:sldLayoutIdLst>
    <p:sldLayoutId id="2147483671" r:id="rId1"/>
    <p:sldLayoutId id="2147483672" r:id="rId2"/>
  </p:sldLayoutIdLst>
  <p:hf hdr="0" ftr="0" dt="0"/>
  <p:txStyles>
    <p:titleStyle>
      <a:lvl1pPr algn="l" defTabSz="685749"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60"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35"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1A4D63-0708-4358-BBAE-4BC53F17D224}"/>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8DE66D-AD2A-4FC7-B057-5431F8FEF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BE9B9-CEAD-42DD-802A-4CD75B80F14D}"/>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F70E271-6C18-481D-87C3-376A3E8CD379}" type="datetime1">
              <a:rPr lang="en-US" smtClean="0"/>
              <a:t>2/5/2024</a:t>
            </a:fld>
            <a:endParaRPr lang="en-US" dirty="0"/>
          </a:p>
        </p:txBody>
      </p:sp>
      <p:sp>
        <p:nvSpPr>
          <p:cNvPr id="5" name="Footer Placeholder 4">
            <a:extLst>
              <a:ext uri="{FF2B5EF4-FFF2-40B4-BE49-F238E27FC236}">
                <a16:creationId xmlns:a16="http://schemas.microsoft.com/office/drawing/2014/main" id="{FD9B3B87-C85E-47A2-8F93-32C69980B9E5}"/>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5BFD0AD-AB8F-4AEC-A0B1-A506CF192E6E}"/>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618263-65FE-4126-A968-0C2C9685896F}" type="slidenum">
              <a:rPr lang="en-US" smtClean="0"/>
              <a:pPr/>
              <a:t>‹#›</a:t>
            </a:fld>
            <a:endParaRPr lang="en-US" dirty="0"/>
          </a:p>
        </p:txBody>
      </p:sp>
    </p:spTree>
    <p:extLst>
      <p:ext uri="{BB962C8B-B14F-4D97-AF65-F5344CB8AC3E}">
        <p14:creationId xmlns:p14="http://schemas.microsoft.com/office/powerpoint/2010/main" val="219359030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hyperlink" Target="mailto:steinhb@linnbenton.edu"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1F95-50A6-484D-A004-8430F4122BB2}"/>
              </a:ext>
            </a:extLst>
          </p:cNvPr>
          <p:cNvSpPr>
            <a:spLocks noGrp="1"/>
          </p:cNvSpPr>
          <p:nvPr>
            <p:ph type="ctrTitle"/>
          </p:nvPr>
        </p:nvSpPr>
        <p:spPr>
          <a:xfrm>
            <a:off x="3937000" y="3429000"/>
            <a:ext cx="7416800" cy="1157188"/>
          </a:xfrm>
        </p:spPr>
        <p:txBody>
          <a:bodyPr>
            <a:normAutofit fontScale="90000"/>
          </a:bodyPr>
          <a:lstStyle/>
          <a:p>
            <a:pPr>
              <a:lnSpc>
                <a:spcPct val="100000"/>
              </a:lnSpc>
              <a:spcBef>
                <a:spcPts val="900"/>
              </a:spcBef>
              <a:spcAft>
                <a:spcPts val="900"/>
              </a:spcAft>
            </a:pPr>
            <a:br>
              <a:rPr lang="en-US" dirty="0"/>
            </a:br>
            <a:br>
              <a:rPr lang="en-US" dirty="0"/>
            </a:br>
            <a:br>
              <a:rPr lang="en-US" dirty="0"/>
            </a:br>
            <a:br>
              <a:rPr lang="en-US" dirty="0"/>
            </a:br>
            <a:br>
              <a:rPr lang="en-US" dirty="0"/>
            </a:br>
            <a:br>
              <a:rPr lang="en-US" dirty="0"/>
            </a:br>
            <a:r>
              <a:rPr lang="en-US" sz="4400" b="1" dirty="0"/>
              <a:t>Business Outreach Initiative: </a:t>
            </a:r>
            <a:br>
              <a:rPr lang="en-US" sz="4400" b="1" dirty="0"/>
            </a:br>
            <a:r>
              <a:rPr lang="en-US" b="1" dirty="0">
                <a:solidFill>
                  <a:schemeClr val="accent1"/>
                </a:solidFill>
              </a:rPr>
              <a:t>Child Care for Working Families</a:t>
            </a:r>
            <a:endParaRPr lang="en-US" sz="4400" b="1" dirty="0">
              <a:solidFill>
                <a:schemeClr val="accent1"/>
              </a:solidFill>
            </a:endParaRPr>
          </a:p>
        </p:txBody>
      </p:sp>
      <p:sp>
        <p:nvSpPr>
          <p:cNvPr id="3" name="Rectangle 2">
            <a:extLst>
              <a:ext uri="{FF2B5EF4-FFF2-40B4-BE49-F238E27FC236}">
                <a16:creationId xmlns:a16="http://schemas.microsoft.com/office/drawing/2014/main" id="{E5262EA8-0D6A-4064-AA68-E4753FDF7AAE}"/>
              </a:ext>
            </a:extLst>
          </p:cNvPr>
          <p:cNvSpPr/>
          <p:nvPr/>
        </p:nvSpPr>
        <p:spPr>
          <a:xfrm>
            <a:off x="2886808" y="5107688"/>
            <a:ext cx="8466992" cy="830997"/>
          </a:xfrm>
          <a:prstGeom prst="rect">
            <a:avLst/>
          </a:prstGeom>
        </p:spPr>
        <p:txBody>
          <a:bodyPr wrap="square">
            <a:spAutoFit/>
          </a:bodyPr>
          <a:lstStyle/>
          <a:p>
            <a:pPr algn="ctr"/>
            <a:r>
              <a:rPr lang="en-US" sz="1600" b="1" i="1" dirty="0"/>
              <a:t>“</a:t>
            </a:r>
            <a:r>
              <a:rPr lang="en-US" sz="1600" i="1" dirty="0"/>
              <a:t>The green reed which bends in the wind </a:t>
            </a:r>
            <a:br>
              <a:rPr lang="en-US" sz="1600" i="1" dirty="0"/>
            </a:br>
            <a:endParaRPr lang="en-US" sz="1600" i="1" dirty="0"/>
          </a:p>
          <a:p>
            <a:pPr algn="ctr"/>
            <a:r>
              <a:rPr lang="en-US" sz="1600" i="1" dirty="0"/>
              <a:t>is stronger than the mighty oak which breaks in a storm.”</a:t>
            </a:r>
            <a:endParaRPr lang="en-US" sz="1600" dirty="0"/>
          </a:p>
        </p:txBody>
      </p:sp>
    </p:spTree>
    <p:extLst>
      <p:ext uri="{BB962C8B-B14F-4D97-AF65-F5344CB8AC3E}">
        <p14:creationId xmlns:p14="http://schemas.microsoft.com/office/powerpoint/2010/main" val="3839796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4B58-666C-44E7-B69D-6B790167E4A7}"/>
              </a:ext>
            </a:extLst>
          </p:cNvPr>
          <p:cNvSpPr>
            <a:spLocks noGrp="1"/>
          </p:cNvSpPr>
          <p:nvPr>
            <p:ph type="title"/>
          </p:nvPr>
        </p:nvSpPr>
        <p:spPr/>
        <p:txBody>
          <a:bodyPr>
            <a:normAutofit/>
          </a:bodyPr>
          <a:lstStyle/>
          <a:p>
            <a:r>
              <a:rPr lang="en-US" sz="3200" b="1" dirty="0">
                <a:solidFill>
                  <a:schemeClr val="accent2"/>
                </a:solidFill>
              </a:rPr>
              <a:t>Child Care Solution Options</a:t>
            </a:r>
          </a:p>
        </p:txBody>
      </p:sp>
      <p:sp>
        <p:nvSpPr>
          <p:cNvPr id="3" name="Content Placeholder 2">
            <a:extLst>
              <a:ext uri="{FF2B5EF4-FFF2-40B4-BE49-F238E27FC236}">
                <a16:creationId xmlns:a16="http://schemas.microsoft.com/office/drawing/2014/main" id="{FCFE5D77-3216-46AB-AE6F-BD34EDF38378}"/>
              </a:ext>
            </a:extLst>
          </p:cNvPr>
          <p:cNvSpPr>
            <a:spLocks noGrp="1"/>
          </p:cNvSpPr>
          <p:nvPr>
            <p:ph idx="1"/>
          </p:nvPr>
        </p:nvSpPr>
        <p:spPr>
          <a:xfrm>
            <a:off x="838200" y="1690692"/>
            <a:ext cx="10515600" cy="4351338"/>
          </a:xfrm>
        </p:spPr>
        <p:txBody>
          <a:bodyPr>
            <a:normAutofit lnSpcReduction="10000"/>
          </a:bodyPr>
          <a:lstStyle/>
          <a:p>
            <a:pPr>
              <a:lnSpc>
                <a:spcPct val="150000"/>
              </a:lnSpc>
              <a:spcBef>
                <a:spcPts val="0"/>
              </a:spcBef>
              <a:spcAft>
                <a:spcPts val="600"/>
              </a:spcAft>
            </a:pPr>
            <a:r>
              <a:rPr lang="en-US" sz="1800" i="1" dirty="0"/>
              <a:t>Fast, Cheap, and Easy Ways:</a:t>
            </a:r>
            <a:r>
              <a:rPr lang="en-US" sz="1800" dirty="0"/>
              <a:t> Resource referral, Dependent Care FSA, flexible scheduling, and predictable scheduling </a:t>
            </a:r>
          </a:p>
          <a:p>
            <a:pPr>
              <a:lnSpc>
                <a:spcPct val="150000"/>
              </a:lnSpc>
              <a:spcBef>
                <a:spcPts val="0"/>
              </a:spcBef>
              <a:spcAft>
                <a:spcPts val="600"/>
              </a:spcAft>
            </a:pPr>
            <a:r>
              <a:rPr lang="en-US" sz="1800" i="1" dirty="0"/>
              <a:t>Subsidizing: </a:t>
            </a:r>
            <a:r>
              <a:rPr lang="en-US" sz="1800" dirty="0"/>
              <a:t>Addressing cost, employers can help their employees pay for child care</a:t>
            </a:r>
          </a:p>
          <a:p>
            <a:pPr>
              <a:lnSpc>
                <a:spcPct val="150000"/>
              </a:lnSpc>
              <a:spcBef>
                <a:spcPts val="0"/>
              </a:spcBef>
              <a:spcAft>
                <a:spcPts val="600"/>
              </a:spcAft>
            </a:pPr>
            <a:r>
              <a:rPr lang="en-US" sz="1800" i="1" dirty="0">
                <a:ea typeface="Calibri" panose="020F0502020204030204" pitchFamily="34" charset="0"/>
                <a:cs typeface="Times New Roman" panose="02020603050405020304" pitchFamily="18" charset="0"/>
              </a:rPr>
              <a:t>Employer-Sponsored Child Care: </a:t>
            </a:r>
            <a:r>
              <a:rPr lang="en-US" sz="1800" dirty="0">
                <a:ea typeface="Calibri" panose="020F0502020204030204" pitchFamily="34" charset="0"/>
                <a:cs typeface="Times New Roman" panose="02020603050405020304" pitchFamily="18" charset="0"/>
              </a:rPr>
              <a:t>Addressing the lack of availability for their employees, employers can create more child care programs from scratch, including on-site certified child care centers, or partner with existing child care programs to contract slots using Priority Access-Priority Waitlist</a:t>
            </a:r>
            <a:endParaRPr lang="en-US" sz="1800" dirty="0"/>
          </a:p>
          <a:p>
            <a:pPr>
              <a:lnSpc>
                <a:spcPct val="150000"/>
              </a:lnSpc>
              <a:spcBef>
                <a:spcPts val="0"/>
              </a:spcBef>
              <a:spcAft>
                <a:spcPts val="600"/>
              </a:spcAft>
            </a:pPr>
            <a:r>
              <a:rPr lang="en-US" sz="1800" i="1" dirty="0"/>
              <a:t>Philanthropy: </a:t>
            </a:r>
            <a:r>
              <a:rPr lang="en-US" sz="1800" dirty="0"/>
              <a:t>Using charitable funding to tackle the root cause problems that must be solved: child care workforce incentivization, subsidizing business development, and increasing the education pipeline  </a:t>
            </a:r>
          </a:p>
        </p:txBody>
      </p:sp>
      <p:sp>
        <p:nvSpPr>
          <p:cNvPr id="5" name="Slide Number Placeholder 4">
            <a:extLst>
              <a:ext uri="{FF2B5EF4-FFF2-40B4-BE49-F238E27FC236}">
                <a16:creationId xmlns:a16="http://schemas.microsoft.com/office/drawing/2014/main" id="{43FB7033-C715-4AB8-93EC-CDA05964D782}"/>
              </a:ext>
            </a:extLst>
          </p:cNvPr>
          <p:cNvSpPr>
            <a:spLocks noGrp="1"/>
          </p:cNvSpPr>
          <p:nvPr>
            <p:ph type="sldNum" sz="quarter" idx="12"/>
          </p:nvPr>
        </p:nvSpPr>
        <p:spPr/>
        <p:txBody>
          <a:bodyPr/>
          <a:lstStyle/>
          <a:p>
            <a:fld id="{E8618263-65FE-4126-A968-0C2C9685896F}" type="slidenum">
              <a:rPr lang="en-US" sz="1000" b="0" smtClean="0"/>
              <a:t>10</a:t>
            </a:fld>
            <a:endParaRPr lang="en-US" sz="1000" b="0" dirty="0"/>
          </a:p>
        </p:txBody>
      </p:sp>
    </p:spTree>
    <p:extLst>
      <p:ext uri="{BB962C8B-B14F-4D97-AF65-F5344CB8AC3E}">
        <p14:creationId xmlns:p14="http://schemas.microsoft.com/office/powerpoint/2010/main" val="34050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C70D1-106E-42C8-9728-D86A2765307F}"/>
              </a:ext>
            </a:extLst>
          </p:cNvPr>
          <p:cNvSpPr>
            <a:spLocks noGrp="1"/>
          </p:cNvSpPr>
          <p:nvPr>
            <p:ph type="title"/>
          </p:nvPr>
        </p:nvSpPr>
        <p:spPr>
          <a:xfrm>
            <a:off x="777157" y="263525"/>
            <a:ext cx="10637685" cy="1390651"/>
          </a:xfrm>
        </p:spPr>
        <p:txBody>
          <a:bodyPr>
            <a:noAutofit/>
          </a:bodyPr>
          <a:lstStyle/>
          <a:p>
            <a:pPr algn="ctr">
              <a:lnSpc>
                <a:spcPct val="100000"/>
              </a:lnSpc>
            </a:pPr>
            <a:r>
              <a:rPr lang="en-US" sz="4000" b="1" dirty="0">
                <a:solidFill>
                  <a:schemeClr val="accent1"/>
                </a:solidFill>
              </a:rPr>
              <a:t>Assisting Employees With Child Care: </a:t>
            </a:r>
            <a:br>
              <a:rPr lang="en-US" sz="4000" b="1" dirty="0">
                <a:solidFill>
                  <a:schemeClr val="accent1"/>
                </a:solidFill>
              </a:rPr>
            </a:br>
            <a:r>
              <a:rPr lang="en-US" sz="2800" b="1" dirty="0"/>
              <a:t>The Five Negative Effects Turn into the Returns on Investment</a:t>
            </a:r>
          </a:p>
        </p:txBody>
      </p:sp>
      <p:sp>
        <p:nvSpPr>
          <p:cNvPr id="4" name="Slide Number Placeholder 3">
            <a:extLst>
              <a:ext uri="{FF2B5EF4-FFF2-40B4-BE49-F238E27FC236}">
                <a16:creationId xmlns:a16="http://schemas.microsoft.com/office/drawing/2014/main" id="{BB37E2F1-5AAF-4FC8-9406-4DD5EB41BCFC}"/>
              </a:ext>
            </a:extLst>
          </p:cNvPr>
          <p:cNvSpPr>
            <a:spLocks noGrp="1"/>
          </p:cNvSpPr>
          <p:nvPr>
            <p:ph type="sldNum" sz="quarter" idx="12"/>
          </p:nvPr>
        </p:nvSpPr>
        <p:spPr>
          <a:xfrm>
            <a:off x="601815" y="6412985"/>
            <a:ext cx="350685" cy="365125"/>
          </a:xfrm>
        </p:spPr>
        <p:txBody>
          <a:bodyPr/>
          <a:lstStyle/>
          <a:p>
            <a:fld id="{A250370D-5C5E-4416-B725-DAEB11E41D28}" type="slidenum">
              <a:rPr lang="en-US" smtClean="0"/>
              <a:t>11</a:t>
            </a:fld>
            <a:endParaRPr lang="en-US" dirty="0"/>
          </a:p>
        </p:txBody>
      </p:sp>
      <p:pic>
        <p:nvPicPr>
          <p:cNvPr id="8" name="Picture 7">
            <a:extLst>
              <a:ext uri="{FF2B5EF4-FFF2-40B4-BE49-F238E27FC236}">
                <a16:creationId xmlns:a16="http://schemas.microsoft.com/office/drawing/2014/main" id="{F68EB81E-6AA8-48E3-9264-B6D42AD22686}"/>
              </a:ext>
            </a:extLst>
          </p:cNvPr>
          <p:cNvPicPr>
            <a:picLocks noChangeAspect="1"/>
          </p:cNvPicPr>
          <p:nvPr/>
        </p:nvPicPr>
        <p:blipFill>
          <a:blip r:embed="rId2"/>
          <a:stretch>
            <a:fillRect/>
          </a:stretch>
        </p:blipFill>
        <p:spPr>
          <a:xfrm>
            <a:off x="8960075" y="5387460"/>
            <a:ext cx="1600200" cy="1390650"/>
          </a:xfrm>
          <a:prstGeom prst="rect">
            <a:avLst/>
          </a:prstGeom>
        </p:spPr>
      </p:pic>
      <p:pic>
        <p:nvPicPr>
          <p:cNvPr id="3" name="Picture 2">
            <a:extLst>
              <a:ext uri="{FF2B5EF4-FFF2-40B4-BE49-F238E27FC236}">
                <a16:creationId xmlns:a16="http://schemas.microsoft.com/office/drawing/2014/main" id="{FC021593-6394-4069-A1A7-7702792C02B9}"/>
              </a:ext>
            </a:extLst>
          </p:cNvPr>
          <p:cNvPicPr>
            <a:picLocks noChangeAspect="1"/>
          </p:cNvPicPr>
          <p:nvPr/>
        </p:nvPicPr>
        <p:blipFill>
          <a:blip r:embed="rId3"/>
          <a:stretch>
            <a:fillRect/>
          </a:stretch>
        </p:blipFill>
        <p:spPr>
          <a:xfrm>
            <a:off x="1487034" y="1654176"/>
            <a:ext cx="9217931" cy="5123934"/>
          </a:xfrm>
          <a:prstGeom prst="rect">
            <a:avLst/>
          </a:prstGeom>
        </p:spPr>
      </p:pic>
    </p:spTree>
    <p:extLst>
      <p:ext uri="{BB962C8B-B14F-4D97-AF65-F5344CB8AC3E}">
        <p14:creationId xmlns:p14="http://schemas.microsoft.com/office/powerpoint/2010/main" val="15762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EDF6BF6-795E-4B24-8169-62E06A4242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459871" y="1459871"/>
            <a:ext cx="6858000" cy="3938258"/>
          </a:xfrm>
          <a:prstGeom prst="rect">
            <a:avLst/>
          </a:prstGeom>
        </p:spPr>
      </p:pic>
      <p:sp>
        <p:nvSpPr>
          <p:cNvPr id="2" name="Title 1">
            <a:extLst>
              <a:ext uri="{FF2B5EF4-FFF2-40B4-BE49-F238E27FC236}">
                <a16:creationId xmlns:a16="http://schemas.microsoft.com/office/drawing/2014/main" id="{F339706E-E222-4080-973F-AB26F621455B}"/>
              </a:ext>
            </a:extLst>
          </p:cNvPr>
          <p:cNvSpPr>
            <a:spLocks noGrp="1"/>
          </p:cNvSpPr>
          <p:nvPr>
            <p:ph type="title"/>
          </p:nvPr>
        </p:nvSpPr>
        <p:spPr>
          <a:xfrm>
            <a:off x="1841027" y="341801"/>
            <a:ext cx="8876942" cy="746808"/>
          </a:xfrm>
        </p:spPr>
        <p:txBody>
          <a:bodyPr>
            <a:normAutofit fontScale="90000"/>
          </a:bodyPr>
          <a:lstStyle/>
          <a:p>
            <a:pPr>
              <a:lnSpc>
                <a:spcPct val="150000"/>
              </a:lnSpc>
              <a:spcBef>
                <a:spcPts val="900"/>
              </a:spcBef>
              <a:spcAft>
                <a:spcPts val="900"/>
              </a:spcAft>
            </a:pPr>
            <a:r>
              <a:rPr lang="en-US" sz="3600" b="1" dirty="0">
                <a:solidFill>
                  <a:schemeClr val="accent2"/>
                </a:solidFill>
              </a:rPr>
              <a:t>The Biological ROI: Child Brain Development</a:t>
            </a:r>
            <a:r>
              <a:rPr lang="en-US" sz="2625" dirty="0"/>
              <a:t>                     </a:t>
            </a:r>
            <a:endParaRPr lang="en-US" sz="1275" dirty="0"/>
          </a:p>
        </p:txBody>
      </p:sp>
      <p:pic>
        <p:nvPicPr>
          <p:cNvPr id="4" name="Content Placeholder 3">
            <a:extLst>
              <a:ext uri="{FF2B5EF4-FFF2-40B4-BE49-F238E27FC236}">
                <a16:creationId xmlns:a16="http://schemas.microsoft.com/office/drawing/2014/main" id="{48FB42C3-95FC-405F-8F75-3FEE88979BA6}"/>
              </a:ext>
            </a:extLst>
          </p:cNvPr>
          <p:cNvPicPr>
            <a:picLocks noGrp="1" noChangeAspect="1"/>
          </p:cNvPicPr>
          <p:nvPr>
            <p:ph idx="1"/>
          </p:nvPr>
        </p:nvPicPr>
        <p:blipFill>
          <a:blip r:embed="rId3"/>
          <a:stretch>
            <a:fillRect/>
          </a:stretch>
        </p:blipFill>
        <p:spPr>
          <a:xfrm>
            <a:off x="6096000" y="1253125"/>
            <a:ext cx="5897799" cy="4938718"/>
          </a:xfrm>
          <a:prstGeom prst="rect">
            <a:avLst/>
          </a:prstGeom>
        </p:spPr>
      </p:pic>
      <p:sp>
        <p:nvSpPr>
          <p:cNvPr id="6" name="Slide Number Placeholder 5">
            <a:extLst>
              <a:ext uri="{FF2B5EF4-FFF2-40B4-BE49-F238E27FC236}">
                <a16:creationId xmlns:a16="http://schemas.microsoft.com/office/drawing/2014/main" id="{D9A0DC1C-8DC7-4654-8324-5289CC5E9A96}"/>
              </a:ext>
            </a:extLst>
          </p:cNvPr>
          <p:cNvSpPr>
            <a:spLocks noGrp="1"/>
          </p:cNvSpPr>
          <p:nvPr>
            <p:ph type="sldNum" sz="quarter" idx="12"/>
          </p:nvPr>
        </p:nvSpPr>
        <p:spPr>
          <a:xfrm>
            <a:off x="11625529" y="6356359"/>
            <a:ext cx="368270" cy="365125"/>
          </a:xfrm>
        </p:spPr>
        <p:txBody>
          <a:bodyPr/>
          <a:lstStyle/>
          <a:p>
            <a:fld id="{A250370D-5C5E-4416-B725-DAEB11E41D28}" type="slidenum">
              <a:rPr lang="en-US" sz="1000" smtClean="0"/>
              <a:t>12</a:t>
            </a:fld>
            <a:endParaRPr lang="en-US" sz="1000" dirty="0"/>
          </a:p>
        </p:txBody>
      </p:sp>
      <p:pic>
        <p:nvPicPr>
          <p:cNvPr id="5" name="Picture 4">
            <a:extLst>
              <a:ext uri="{FF2B5EF4-FFF2-40B4-BE49-F238E27FC236}">
                <a16:creationId xmlns:a16="http://schemas.microsoft.com/office/drawing/2014/main" id="{2576B297-0A4C-4975-B537-88D3186847EC}"/>
              </a:ext>
            </a:extLst>
          </p:cNvPr>
          <p:cNvPicPr>
            <a:picLocks noChangeAspect="1"/>
          </p:cNvPicPr>
          <p:nvPr/>
        </p:nvPicPr>
        <p:blipFill>
          <a:blip r:embed="rId4"/>
          <a:stretch>
            <a:fillRect/>
          </a:stretch>
        </p:blipFill>
        <p:spPr>
          <a:xfrm>
            <a:off x="1115310" y="1977614"/>
            <a:ext cx="4980690" cy="3489739"/>
          </a:xfrm>
          <a:prstGeom prst="rect">
            <a:avLst/>
          </a:prstGeom>
        </p:spPr>
      </p:pic>
    </p:spTree>
    <p:extLst>
      <p:ext uri="{BB962C8B-B14F-4D97-AF65-F5344CB8AC3E}">
        <p14:creationId xmlns:p14="http://schemas.microsoft.com/office/powerpoint/2010/main" val="1577966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5" y="2795851"/>
            <a:ext cx="7321551" cy="499798"/>
          </a:xfrm>
        </p:spPr>
        <p:txBody>
          <a:bodyPr>
            <a:normAutofit/>
          </a:bodyPr>
          <a:lstStyle/>
          <a:p>
            <a:r>
              <a:rPr lang="en-US" sz="2625" b="1" dirty="0"/>
              <a:t>Questions/Comments/Concerns?</a:t>
            </a:r>
          </a:p>
        </p:txBody>
      </p:sp>
      <p:sp>
        <p:nvSpPr>
          <p:cNvPr id="5" name="Text Placeholder 4"/>
          <p:cNvSpPr>
            <a:spLocks noGrp="1"/>
          </p:cNvSpPr>
          <p:nvPr>
            <p:ph type="body" idx="1"/>
          </p:nvPr>
        </p:nvSpPr>
        <p:spPr>
          <a:xfrm>
            <a:off x="831855" y="3429000"/>
            <a:ext cx="9331320" cy="3274161"/>
          </a:xfrm>
        </p:spPr>
        <p:txBody>
          <a:bodyPr>
            <a:normAutofit/>
          </a:bodyPr>
          <a:lstStyle/>
          <a:p>
            <a:pPr marL="0" indent="0">
              <a:lnSpc>
                <a:spcPct val="110000"/>
              </a:lnSpc>
              <a:spcBef>
                <a:spcPts val="0"/>
              </a:spcBef>
              <a:spcAft>
                <a:spcPts val="600"/>
              </a:spcAft>
              <a:buNone/>
            </a:pPr>
            <a:r>
              <a:rPr lang="en-US" sz="2100" dirty="0">
                <a:solidFill>
                  <a:schemeClr val="tx1"/>
                </a:solidFill>
              </a:rPr>
              <a:t>Bryan Steinhauser, Business Liaison</a:t>
            </a:r>
          </a:p>
          <a:p>
            <a:pPr marL="0" indent="0">
              <a:lnSpc>
                <a:spcPct val="110000"/>
              </a:lnSpc>
              <a:spcBef>
                <a:spcPts val="0"/>
              </a:spcBef>
              <a:spcAft>
                <a:spcPts val="600"/>
              </a:spcAft>
              <a:buNone/>
            </a:pPr>
            <a:r>
              <a:rPr lang="en-US" sz="2100" dirty="0">
                <a:solidFill>
                  <a:schemeClr val="tx1"/>
                </a:solidFill>
              </a:rPr>
              <a:t>The Early Learning Hub of Linn, Benton &amp; Lincoln Counties</a:t>
            </a:r>
          </a:p>
          <a:p>
            <a:pPr marL="0" indent="0">
              <a:lnSpc>
                <a:spcPct val="110000"/>
              </a:lnSpc>
              <a:spcBef>
                <a:spcPts val="0"/>
              </a:spcBef>
              <a:spcAft>
                <a:spcPts val="600"/>
              </a:spcAft>
              <a:buNone/>
            </a:pPr>
            <a:r>
              <a:rPr lang="en-US" sz="2100" dirty="0">
                <a:solidFill>
                  <a:schemeClr val="tx1"/>
                </a:solidFill>
              </a:rPr>
              <a:t>Linn Benton Community College </a:t>
            </a:r>
            <a:br>
              <a:rPr lang="en-US" sz="2100" dirty="0">
                <a:solidFill>
                  <a:schemeClr val="tx1"/>
                </a:solidFill>
              </a:rPr>
            </a:br>
            <a:r>
              <a:rPr lang="en-US" sz="2100" dirty="0">
                <a:solidFill>
                  <a:schemeClr val="tx1"/>
                </a:solidFill>
              </a:rPr>
              <a:t>6500 Pacific Blvd SW, LM-132</a:t>
            </a:r>
            <a:br>
              <a:rPr lang="en-US" sz="2100" dirty="0">
                <a:solidFill>
                  <a:schemeClr val="tx1"/>
                </a:solidFill>
              </a:rPr>
            </a:br>
            <a:r>
              <a:rPr lang="en-US" sz="2100" dirty="0">
                <a:solidFill>
                  <a:schemeClr val="tx1"/>
                </a:solidFill>
              </a:rPr>
              <a:t>Albany OR 97321</a:t>
            </a:r>
          </a:p>
          <a:p>
            <a:pPr marL="0" indent="0">
              <a:lnSpc>
                <a:spcPct val="110000"/>
              </a:lnSpc>
              <a:spcBef>
                <a:spcPts val="0"/>
              </a:spcBef>
              <a:spcAft>
                <a:spcPts val="600"/>
              </a:spcAft>
              <a:buNone/>
            </a:pPr>
            <a:r>
              <a:rPr lang="en-US" sz="2100" dirty="0">
                <a:solidFill>
                  <a:schemeClr val="tx1"/>
                </a:solidFill>
              </a:rPr>
              <a:t>(541) 917-4914</a:t>
            </a:r>
          </a:p>
          <a:p>
            <a:pPr marL="0" indent="0">
              <a:lnSpc>
                <a:spcPct val="110000"/>
              </a:lnSpc>
              <a:spcBef>
                <a:spcPts val="0"/>
              </a:spcBef>
              <a:spcAft>
                <a:spcPts val="600"/>
              </a:spcAft>
              <a:buNone/>
            </a:pPr>
            <a:r>
              <a:rPr lang="en-US" sz="2100" dirty="0">
                <a:solidFill>
                  <a:schemeClr val="accent1"/>
                </a:solidFill>
                <a:hlinkClick r:id="rId2">
                  <a:extLst>
                    <a:ext uri="{A12FA001-AC4F-418D-AE19-62706E023703}">
                      <ahyp:hlinkClr xmlns:ahyp="http://schemas.microsoft.com/office/drawing/2018/hyperlinkcolor" val="tx"/>
                    </a:ext>
                  </a:extLst>
                </a:hlinkClick>
              </a:rPr>
              <a:t>steinhb@linnbenton.edu</a:t>
            </a:r>
            <a:endParaRPr lang="en-US" sz="2100" dirty="0">
              <a:solidFill>
                <a:schemeClr val="accent1"/>
              </a:solidFill>
            </a:endParaRPr>
          </a:p>
          <a:p>
            <a:pPr marL="0" indent="0">
              <a:buNone/>
            </a:pPr>
            <a:endParaRPr lang="en-US" sz="1500" dirty="0"/>
          </a:p>
        </p:txBody>
      </p:sp>
      <p:sp>
        <p:nvSpPr>
          <p:cNvPr id="3" name="Slide Number Placeholder 2">
            <a:extLst>
              <a:ext uri="{FF2B5EF4-FFF2-40B4-BE49-F238E27FC236}">
                <a16:creationId xmlns:a16="http://schemas.microsoft.com/office/drawing/2014/main" id="{CC70B2BC-2FF6-4C82-8336-88E7093C8C84}"/>
              </a:ext>
            </a:extLst>
          </p:cNvPr>
          <p:cNvSpPr>
            <a:spLocks noGrp="1"/>
          </p:cNvSpPr>
          <p:nvPr>
            <p:ph type="sldNum" sz="quarter" idx="12"/>
          </p:nvPr>
        </p:nvSpPr>
        <p:spPr/>
        <p:txBody>
          <a:bodyPr/>
          <a:lstStyle/>
          <a:p>
            <a:fld id="{A250370D-5C5E-4416-B725-DAEB11E41D28}" type="slidenum">
              <a:rPr lang="en-US" smtClean="0"/>
              <a:t>13</a:t>
            </a:fld>
            <a:endParaRPr lang="en-US" dirty="0"/>
          </a:p>
        </p:txBody>
      </p:sp>
    </p:spTree>
    <p:extLst>
      <p:ext uri="{BB962C8B-B14F-4D97-AF65-F5344CB8AC3E}">
        <p14:creationId xmlns:p14="http://schemas.microsoft.com/office/powerpoint/2010/main" val="1896269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9F28-7761-4636-AAD3-F3E923F71B4F}"/>
              </a:ext>
            </a:extLst>
          </p:cNvPr>
          <p:cNvSpPr>
            <a:spLocks noGrp="1"/>
          </p:cNvSpPr>
          <p:nvPr>
            <p:ph type="title"/>
          </p:nvPr>
        </p:nvSpPr>
        <p:spPr>
          <a:xfrm>
            <a:off x="838201" y="212730"/>
            <a:ext cx="10515600" cy="711196"/>
          </a:xfrm>
        </p:spPr>
        <p:txBody>
          <a:bodyPr>
            <a:noAutofit/>
          </a:bodyPr>
          <a:lstStyle/>
          <a:p>
            <a:r>
              <a:rPr lang="en-US" sz="3200" b="1" dirty="0">
                <a:solidFill>
                  <a:schemeClr val="accent2"/>
                </a:solidFill>
              </a:rPr>
              <a:t>Sources</a:t>
            </a:r>
          </a:p>
        </p:txBody>
      </p:sp>
      <p:sp>
        <p:nvSpPr>
          <p:cNvPr id="3" name="Content Placeholder 2">
            <a:extLst>
              <a:ext uri="{FF2B5EF4-FFF2-40B4-BE49-F238E27FC236}">
                <a16:creationId xmlns:a16="http://schemas.microsoft.com/office/drawing/2014/main" id="{1E80FE8B-23B3-40C5-BCC8-2A9B0446E0D2}"/>
              </a:ext>
            </a:extLst>
          </p:cNvPr>
          <p:cNvSpPr>
            <a:spLocks noGrp="1"/>
          </p:cNvSpPr>
          <p:nvPr>
            <p:ph idx="1"/>
          </p:nvPr>
        </p:nvSpPr>
        <p:spPr>
          <a:xfrm>
            <a:off x="838201" y="923926"/>
            <a:ext cx="10515600" cy="5057775"/>
          </a:xfrm>
        </p:spPr>
        <p:txBody>
          <a:bodyPr>
            <a:normAutofit fontScale="92500" lnSpcReduction="10000"/>
          </a:bodyPr>
          <a:lstStyle/>
          <a:p>
            <a:pPr marL="0" indent="0">
              <a:lnSpc>
                <a:spcPct val="120000"/>
              </a:lnSpc>
              <a:spcBef>
                <a:spcPts val="0"/>
              </a:spcBef>
              <a:spcAft>
                <a:spcPts val="1200"/>
              </a:spcAft>
              <a:buNone/>
            </a:pPr>
            <a:r>
              <a:rPr lang="en-US" sz="1500" dirty="0"/>
              <a:t>1. “</a:t>
            </a:r>
            <a:r>
              <a:rPr lang="en-US" sz="1500" i="1" dirty="0"/>
              <a:t>2020 Oregon's Childcare Deserts,” </a:t>
            </a:r>
            <a:r>
              <a:rPr lang="en-US" sz="1500" dirty="0"/>
              <a:t>Oregon Child Care Research Partnership, OSU, 2020</a:t>
            </a:r>
          </a:p>
          <a:p>
            <a:pPr marL="0" indent="0">
              <a:lnSpc>
                <a:spcPct val="120000"/>
              </a:lnSpc>
              <a:spcBef>
                <a:spcPts val="0"/>
              </a:spcBef>
              <a:spcAft>
                <a:spcPts val="1200"/>
              </a:spcAft>
              <a:buNone/>
            </a:pPr>
            <a:r>
              <a:rPr lang="en-US" sz="1500" i="1" dirty="0"/>
              <a:t>2. ACS 5-Years Estimates from 2020 (Tables B23008, C16002), Office of Child Care, June 29, 2022, Oregon Cascades West 	Council of Governments, Geographic Information Systems</a:t>
            </a:r>
          </a:p>
          <a:p>
            <a:pPr marL="0" indent="0">
              <a:lnSpc>
                <a:spcPct val="120000"/>
              </a:lnSpc>
              <a:spcBef>
                <a:spcPts val="0"/>
              </a:spcBef>
              <a:spcAft>
                <a:spcPts val="1200"/>
              </a:spcAft>
              <a:buNone/>
            </a:pPr>
            <a:r>
              <a:rPr lang="en-US" sz="1500" i="1" dirty="0"/>
              <a:t>3. “</a:t>
            </a:r>
            <a:r>
              <a:rPr lang="en-US" sz="1500" dirty="0"/>
              <a:t>The True Cost of High-Quality Child Care Across the United States,” </a:t>
            </a:r>
            <a:r>
              <a:rPr lang="en-US" sz="1500" i="1" dirty="0"/>
              <a:t>Jun 2021, Center for American Progress</a:t>
            </a:r>
          </a:p>
          <a:p>
            <a:pPr marL="0" indent="0">
              <a:lnSpc>
                <a:spcPct val="120000"/>
              </a:lnSpc>
              <a:spcBef>
                <a:spcPts val="0"/>
              </a:spcBef>
              <a:spcAft>
                <a:spcPts val="1200"/>
              </a:spcAft>
              <a:buNone/>
            </a:pPr>
            <a:r>
              <a:rPr lang="en-US" sz="1500" i="1" dirty="0"/>
              <a:t>4. “2023 Tuition Comparison Between Oregon Colleges,” accessed June 23, 2023, www.collegetuitioncompare.com</a:t>
            </a:r>
          </a:p>
          <a:p>
            <a:pPr marL="0" indent="0">
              <a:lnSpc>
                <a:spcPct val="120000"/>
              </a:lnSpc>
              <a:spcBef>
                <a:spcPts val="0"/>
              </a:spcBef>
              <a:spcAft>
                <a:spcPts val="1200"/>
              </a:spcAft>
              <a:buNone/>
            </a:pPr>
            <a:r>
              <a:rPr lang="en-US" sz="1500" i="1" dirty="0"/>
              <a:t>5. Bureau of Labor Statistics website </a:t>
            </a:r>
          </a:p>
          <a:p>
            <a:pPr marL="0" indent="0">
              <a:lnSpc>
                <a:spcPct val="120000"/>
              </a:lnSpc>
              <a:spcBef>
                <a:spcPts val="0"/>
              </a:spcBef>
              <a:spcAft>
                <a:spcPts val="1200"/>
              </a:spcAft>
              <a:buNone/>
            </a:pPr>
            <a:r>
              <a:rPr lang="en-US" sz="1500" i="1" dirty="0"/>
              <a:t>6. “Financing Child Care in the United States,”</a:t>
            </a:r>
            <a:r>
              <a:rPr lang="en-US" sz="1500" dirty="0"/>
              <a:t> Mitchell, Stoney, &amp; </a:t>
            </a:r>
            <a:r>
              <a:rPr lang="en-US" sz="1500" dirty="0" err="1"/>
              <a:t>Dichter</a:t>
            </a:r>
            <a:r>
              <a:rPr lang="en-US" sz="1500" dirty="0"/>
              <a:t>, 2001</a:t>
            </a:r>
          </a:p>
          <a:p>
            <a:pPr marL="0" indent="0">
              <a:lnSpc>
                <a:spcPct val="120000"/>
              </a:lnSpc>
              <a:spcBef>
                <a:spcPts val="0"/>
              </a:spcBef>
              <a:spcAft>
                <a:spcPts val="1200"/>
              </a:spcAft>
              <a:buNone/>
            </a:pPr>
            <a:r>
              <a:rPr lang="en-US" sz="1500" i="1" dirty="0"/>
              <a:t>7. “OSU presentation to the Oregon </a:t>
            </a:r>
            <a:r>
              <a:rPr lang="en-US" sz="1500" dirty="0"/>
              <a:t>Legislature,” M. Pratt, Feb 2019</a:t>
            </a:r>
          </a:p>
          <a:p>
            <a:pPr marL="0" indent="0">
              <a:lnSpc>
                <a:spcPct val="120000"/>
              </a:lnSpc>
              <a:spcBef>
                <a:spcPts val="0"/>
              </a:spcBef>
              <a:spcAft>
                <a:spcPts val="1200"/>
              </a:spcAft>
              <a:buNone/>
            </a:pPr>
            <a:r>
              <a:rPr lang="en-US" sz="1500" i="1" dirty="0"/>
              <a:t>8. 2018 U.S. Chamber of Commerce Foundation survey on child care, </a:t>
            </a:r>
            <a:r>
              <a:rPr lang="en-US" sz="1500" dirty="0"/>
              <a:t>April 2018</a:t>
            </a:r>
          </a:p>
          <a:p>
            <a:pPr marL="0" indent="0">
              <a:lnSpc>
                <a:spcPct val="120000"/>
              </a:lnSpc>
              <a:spcBef>
                <a:spcPts val="0"/>
              </a:spcBef>
              <a:spcAft>
                <a:spcPts val="1200"/>
              </a:spcAft>
              <a:buNone/>
            </a:pPr>
            <a:r>
              <a:rPr lang="en-US" sz="1500" i="1" dirty="0"/>
              <a:t>9. “Child Care &amp; Parent Productivity: Making the Business Case,” </a:t>
            </a:r>
            <a:r>
              <a:rPr lang="en-US" sz="1500" dirty="0" err="1"/>
              <a:t>Shellenback</a:t>
            </a:r>
            <a:r>
              <a:rPr lang="en-US" sz="1500" dirty="0"/>
              <a:t>, K. 2004</a:t>
            </a:r>
          </a:p>
          <a:p>
            <a:pPr marL="0" indent="0">
              <a:lnSpc>
                <a:spcPct val="120000"/>
              </a:lnSpc>
              <a:spcBef>
                <a:spcPts val="0"/>
              </a:spcBef>
              <a:spcAft>
                <a:spcPts val="1200"/>
              </a:spcAft>
              <a:buNone/>
            </a:pPr>
            <a:r>
              <a:rPr lang="en-US" sz="1500" i="1" dirty="0"/>
              <a:t>10. “2008 National Study of Employers,” </a:t>
            </a:r>
            <a:r>
              <a:rPr lang="en-US" sz="1500" dirty="0"/>
              <a:t>Bond, J.T., Galinsky, E., &amp; Sakai, K. 2008</a:t>
            </a:r>
          </a:p>
          <a:p>
            <a:pPr marL="0" indent="0">
              <a:lnSpc>
                <a:spcPct val="120000"/>
              </a:lnSpc>
              <a:spcBef>
                <a:spcPts val="0"/>
              </a:spcBef>
              <a:spcAft>
                <a:spcPts val="1200"/>
              </a:spcAft>
              <a:buNone/>
            </a:pPr>
            <a:r>
              <a:rPr lang="en-US" sz="1500" i="1" dirty="0"/>
              <a:t>11. “2020 National Survey of Children's Health,” </a:t>
            </a:r>
            <a:r>
              <a:rPr lang="en-US" sz="1500" dirty="0"/>
              <a:t>Health Resources and Services Administration’s </a:t>
            </a:r>
          </a:p>
          <a:p>
            <a:pPr marL="0" indent="0">
              <a:lnSpc>
                <a:spcPct val="120000"/>
              </a:lnSpc>
              <a:spcBef>
                <a:spcPts val="0"/>
              </a:spcBef>
              <a:spcAft>
                <a:spcPts val="1200"/>
              </a:spcAft>
              <a:buNone/>
            </a:pPr>
            <a:r>
              <a:rPr lang="en-US" sz="1500" dirty="0"/>
              <a:t>	Maternal and Child Health Bureau, 2020</a:t>
            </a:r>
          </a:p>
          <a:p>
            <a:pPr marL="0" indent="0">
              <a:lnSpc>
                <a:spcPct val="100000"/>
              </a:lnSpc>
              <a:spcBef>
                <a:spcPts val="0"/>
              </a:spcBef>
              <a:spcAft>
                <a:spcPts val="600"/>
              </a:spcAft>
              <a:buNone/>
            </a:pPr>
            <a:endParaRPr lang="en-US" sz="1800" dirty="0"/>
          </a:p>
          <a:p>
            <a:endParaRPr lang="en-US" sz="1125" dirty="0"/>
          </a:p>
        </p:txBody>
      </p:sp>
      <p:sp>
        <p:nvSpPr>
          <p:cNvPr id="5" name="Slide Number Placeholder 4">
            <a:extLst>
              <a:ext uri="{FF2B5EF4-FFF2-40B4-BE49-F238E27FC236}">
                <a16:creationId xmlns:a16="http://schemas.microsoft.com/office/drawing/2014/main" id="{1DF8AF79-232F-49A3-97A0-9DEB20904F4C}"/>
              </a:ext>
            </a:extLst>
          </p:cNvPr>
          <p:cNvSpPr>
            <a:spLocks noGrp="1"/>
          </p:cNvSpPr>
          <p:nvPr>
            <p:ph type="sldNum" sz="quarter" idx="12"/>
          </p:nvPr>
        </p:nvSpPr>
        <p:spPr/>
        <p:txBody>
          <a:bodyPr/>
          <a:lstStyle/>
          <a:p>
            <a:fld id="{A250370D-5C5E-4416-B725-DAEB11E41D28}" type="slidenum">
              <a:rPr lang="en-US" sz="1000" b="0" smtClean="0"/>
              <a:t>14</a:t>
            </a:fld>
            <a:endParaRPr lang="en-US" sz="1000" b="0" dirty="0"/>
          </a:p>
        </p:txBody>
      </p:sp>
    </p:spTree>
    <p:extLst>
      <p:ext uri="{BB962C8B-B14F-4D97-AF65-F5344CB8AC3E}">
        <p14:creationId xmlns:p14="http://schemas.microsoft.com/office/powerpoint/2010/main" val="363260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264F4-E7DE-4F42-8196-9B925AF4328B}"/>
              </a:ext>
            </a:extLst>
          </p:cNvPr>
          <p:cNvSpPr>
            <a:spLocks noGrp="1"/>
          </p:cNvSpPr>
          <p:nvPr>
            <p:ph type="ctrTitle"/>
          </p:nvPr>
        </p:nvSpPr>
        <p:spPr>
          <a:xfrm>
            <a:off x="1088231" y="2143125"/>
            <a:ext cx="10015538" cy="3676650"/>
          </a:xfrm>
        </p:spPr>
        <p:txBody>
          <a:bodyPr>
            <a:noAutofit/>
          </a:bodyPr>
          <a:lstStyle/>
          <a:p>
            <a:pPr algn="l"/>
            <a:r>
              <a:rPr lang="en-US" sz="2000" dirty="0"/>
              <a:t>The Early Learning Hub (EL Hub) of Linn, Benton &amp; Lincoln Counties brings together over 200 partners to increase family stability, improve kindergarten readiness, and ensure service coordination that is equitable as well as culturally and linguistically competent. </a:t>
            </a:r>
            <a:br>
              <a:rPr lang="en-US" sz="2000" dirty="0"/>
            </a:br>
            <a:br>
              <a:rPr lang="en-US" sz="2000" dirty="0"/>
            </a:br>
            <a:r>
              <a:rPr lang="en-US" sz="2000" dirty="0"/>
              <a:t>The EL Hub looks to create a growing network within the three county business community in a mutually beneficial partnership to seek solutions to the current child care crisis. </a:t>
            </a:r>
            <a:br>
              <a:rPr lang="en-US" sz="2000" dirty="0"/>
            </a:br>
            <a:br>
              <a:rPr lang="en-US" sz="2000" dirty="0"/>
            </a:br>
            <a:r>
              <a:rPr lang="en-US" sz="2000" dirty="0"/>
              <a:t>The objective of this presentation is to educate businesses and other employers about the child care crisis, to gather data from the business community about how the crisis is affecting them, and to solicit assistance from business leadership for solutions that can provide help to working parents and guardians.</a:t>
            </a:r>
          </a:p>
        </p:txBody>
      </p:sp>
      <p:sp>
        <p:nvSpPr>
          <p:cNvPr id="5" name="Slide Number Placeholder 4">
            <a:extLst>
              <a:ext uri="{FF2B5EF4-FFF2-40B4-BE49-F238E27FC236}">
                <a16:creationId xmlns:a16="http://schemas.microsoft.com/office/drawing/2014/main" id="{8DAAB97E-20A7-4501-A857-C74EABBF9FC0}"/>
              </a:ext>
            </a:extLst>
          </p:cNvPr>
          <p:cNvSpPr>
            <a:spLocks noGrp="1"/>
          </p:cNvSpPr>
          <p:nvPr>
            <p:ph type="sldNum" sz="quarter" idx="12"/>
          </p:nvPr>
        </p:nvSpPr>
        <p:spPr/>
        <p:txBody>
          <a:bodyPr/>
          <a:lstStyle/>
          <a:p>
            <a:fld id="{A250370D-5C5E-4416-B725-DAEB11E41D28}" type="slidenum">
              <a:rPr lang="en-US" sz="1000" b="0" smtClean="0"/>
              <a:t>2</a:t>
            </a:fld>
            <a:endParaRPr lang="en-US" sz="1000" b="0" dirty="0"/>
          </a:p>
        </p:txBody>
      </p:sp>
    </p:spTree>
    <p:extLst>
      <p:ext uri="{BB962C8B-B14F-4D97-AF65-F5344CB8AC3E}">
        <p14:creationId xmlns:p14="http://schemas.microsoft.com/office/powerpoint/2010/main" val="320613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493BC71-A8DF-4D71-9AF7-48772ED61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459871" y="1459871"/>
            <a:ext cx="6858000" cy="3938258"/>
          </a:xfrm>
          <a:prstGeom prst="rect">
            <a:avLst/>
          </a:prstGeom>
        </p:spPr>
      </p:pic>
      <p:sp>
        <p:nvSpPr>
          <p:cNvPr id="2" name="Title 1">
            <a:extLst>
              <a:ext uri="{FF2B5EF4-FFF2-40B4-BE49-F238E27FC236}">
                <a16:creationId xmlns:a16="http://schemas.microsoft.com/office/drawing/2014/main" id="{1531CC74-8E2B-4C25-A253-99A5B553C2DE}"/>
              </a:ext>
            </a:extLst>
          </p:cNvPr>
          <p:cNvSpPr>
            <a:spLocks noGrp="1"/>
          </p:cNvSpPr>
          <p:nvPr>
            <p:ph type="title"/>
          </p:nvPr>
        </p:nvSpPr>
        <p:spPr>
          <a:xfrm>
            <a:off x="2118579" y="429904"/>
            <a:ext cx="7954841" cy="379421"/>
          </a:xfrm>
        </p:spPr>
        <p:txBody>
          <a:bodyPr>
            <a:noAutofit/>
          </a:bodyPr>
          <a:lstStyle/>
          <a:p>
            <a:r>
              <a:rPr lang="en-US" sz="3200" b="1" dirty="0">
                <a:solidFill>
                  <a:schemeClr val="accent2"/>
                </a:solidFill>
              </a:rPr>
              <a:t>Oregon’s Child Care Crisis</a:t>
            </a:r>
          </a:p>
        </p:txBody>
      </p:sp>
      <p:sp>
        <p:nvSpPr>
          <p:cNvPr id="3" name="Content Placeholder 2">
            <a:extLst>
              <a:ext uri="{FF2B5EF4-FFF2-40B4-BE49-F238E27FC236}">
                <a16:creationId xmlns:a16="http://schemas.microsoft.com/office/drawing/2014/main" id="{D77D2146-24A8-405D-87F9-D7C17F737CFA}"/>
              </a:ext>
            </a:extLst>
          </p:cNvPr>
          <p:cNvSpPr>
            <a:spLocks noGrp="1"/>
          </p:cNvSpPr>
          <p:nvPr>
            <p:ph idx="1"/>
          </p:nvPr>
        </p:nvSpPr>
        <p:spPr>
          <a:xfrm>
            <a:off x="2118578" y="1009291"/>
            <a:ext cx="9235221" cy="5347061"/>
          </a:xfrm>
        </p:spPr>
        <p:txBody>
          <a:bodyPr>
            <a:normAutofit/>
          </a:bodyPr>
          <a:lstStyle/>
          <a:p>
            <a:pPr>
              <a:lnSpc>
                <a:spcPct val="100000"/>
              </a:lnSpc>
              <a:spcAft>
                <a:spcPts val="600"/>
              </a:spcAft>
            </a:pPr>
            <a:r>
              <a:rPr lang="en-US" sz="1600" dirty="0"/>
              <a:t>A “Child Care Desert” exists when there are at least 3x birth-to-five aged children or more for every available regulated child care slot in existing child care programs. </a:t>
            </a:r>
          </a:p>
          <a:p>
            <a:pPr>
              <a:lnSpc>
                <a:spcPct val="100000"/>
              </a:lnSpc>
            </a:pPr>
            <a:r>
              <a:rPr lang="en-US" sz="1600" dirty="0"/>
              <a:t>Currently, all 36 counties of Oregon are classified as “deserts,” some worse than others:</a:t>
            </a:r>
            <a:r>
              <a:rPr lang="en-US" sz="1600" baseline="30000" dirty="0"/>
              <a:t> 1</a:t>
            </a:r>
            <a:r>
              <a:rPr lang="en-US" sz="1600" dirty="0"/>
              <a:t> </a:t>
            </a:r>
          </a:p>
          <a:p>
            <a:pPr marL="0" indent="0">
              <a:lnSpc>
                <a:spcPct val="100000"/>
              </a:lnSpc>
              <a:buNone/>
            </a:pPr>
            <a:br>
              <a:rPr lang="en-US" sz="1600" dirty="0"/>
            </a:br>
            <a:br>
              <a:rPr lang="en-US" sz="1600" dirty="0"/>
            </a:br>
            <a:endParaRPr lang="en-US" sz="1600" dirty="0"/>
          </a:p>
          <a:p>
            <a:pPr marL="0" indent="0">
              <a:lnSpc>
                <a:spcPct val="100000"/>
              </a:lnSpc>
              <a:buNone/>
            </a:pPr>
            <a:endParaRPr lang="en-US" sz="1600" dirty="0"/>
          </a:p>
          <a:p>
            <a:pPr marL="0" indent="0">
              <a:lnSpc>
                <a:spcPct val="100000"/>
              </a:lnSpc>
              <a:buNone/>
            </a:pPr>
            <a:endParaRPr lang="en-US" sz="1600" dirty="0"/>
          </a:p>
          <a:p>
            <a:pPr marL="0">
              <a:lnSpc>
                <a:spcPct val="100000"/>
              </a:lnSpc>
              <a:spcBef>
                <a:spcPts val="0"/>
              </a:spcBef>
            </a:pPr>
            <a:endParaRPr lang="en-US" sz="1600" dirty="0">
              <a:latin typeface="Century Gothic" panose="020B0502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sz="16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0000"/>
              </a:lnSpc>
              <a:spcBef>
                <a:spcPts val="0"/>
              </a:spcBef>
            </a:pPr>
            <a:r>
              <a:rPr lang="en-US" sz="1600" dirty="0">
                <a:latin typeface="Century Gothic" panose="020B0502020202020204" pitchFamily="34" charset="0"/>
                <a:ea typeface="Calibri" panose="020F0502020204030204" pitchFamily="34" charset="0"/>
                <a:cs typeface="Times New Roman" panose="02020603050405020304" pitchFamily="18" charset="0"/>
              </a:rPr>
              <a:t>Based on 2020 Census information of children aged birth to five with working parents, cross-referencing the number of regulated child care slots currently available as of mid-2022, the three counties suffer from the following shortfalls:</a:t>
            </a:r>
            <a:r>
              <a:rPr lang="en-US" sz="1600" baseline="30000" dirty="0"/>
              <a:t> 2</a:t>
            </a:r>
            <a:endParaRPr lang="en-US" sz="1600" dirty="0">
              <a:latin typeface="Century Gothic" panose="020B0502020202020204" pitchFamily="34" charset="0"/>
              <a:ea typeface="Calibri" panose="020F0502020204030204" pitchFamily="34" charset="0"/>
              <a:cs typeface="Times New Roman" panose="02020603050405020304" pitchFamily="18" charset="0"/>
            </a:endParaRPr>
          </a:p>
          <a:p>
            <a:pPr marL="0">
              <a:spcBef>
                <a:spcPts val="0"/>
              </a:spcBef>
            </a:pPr>
            <a:endParaRPr lang="en-US" sz="1600" dirty="0">
              <a:latin typeface="Century Gothic" panose="020B0502020202020204" pitchFamily="34" charset="0"/>
              <a:ea typeface="Calibri" panose="020F0502020204030204" pitchFamily="34" charset="0"/>
              <a:cs typeface="Times New Roman" panose="02020603050405020304" pitchFamily="18" charset="0"/>
            </a:endParaRPr>
          </a:p>
          <a:p>
            <a:pPr marL="0">
              <a:spcBef>
                <a:spcPts val="0"/>
              </a:spcBef>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FBFA7B76-146E-4653-8D06-DC16263F1674}"/>
              </a:ext>
            </a:extLst>
          </p:cNvPr>
          <p:cNvSpPr>
            <a:spLocks noGrp="1"/>
          </p:cNvSpPr>
          <p:nvPr>
            <p:ph type="sldNum" sz="quarter" idx="12"/>
          </p:nvPr>
        </p:nvSpPr>
        <p:spPr/>
        <p:txBody>
          <a:bodyPr/>
          <a:lstStyle/>
          <a:p>
            <a:fld id="{E8618263-65FE-4126-A968-0C2C9685896F}" type="slidenum">
              <a:rPr lang="en-US" smtClean="0"/>
              <a:t>3</a:t>
            </a:fld>
            <a:endParaRPr lang="en-US" dirty="0"/>
          </a:p>
        </p:txBody>
      </p:sp>
      <p:graphicFrame>
        <p:nvGraphicFramePr>
          <p:cNvPr id="10" name="Table 9">
            <a:extLst>
              <a:ext uri="{FF2B5EF4-FFF2-40B4-BE49-F238E27FC236}">
                <a16:creationId xmlns:a16="http://schemas.microsoft.com/office/drawing/2014/main" id="{14087ECA-4D36-4653-BB6B-AEE0A7E3C63E}"/>
              </a:ext>
            </a:extLst>
          </p:cNvPr>
          <p:cNvGraphicFramePr>
            <a:graphicFrameLocks noGrp="1"/>
          </p:cNvGraphicFramePr>
          <p:nvPr>
            <p:extLst>
              <p:ext uri="{D42A27DB-BD31-4B8C-83A1-F6EECF244321}">
                <p14:modId xmlns:p14="http://schemas.microsoft.com/office/powerpoint/2010/main" val="1187979979"/>
              </p:ext>
            </p:extLst>
          </p:nvPr>
        </p:nvGraphicFramePr>
        <p:xfrm>
          <a:off x="2435637" y="2062565"/>
          <a:ext cx="6889516" cy="1828800"/>
        </p:xfrm>
        <a:graphic>
          <a:graphicData uri="http://schemas.openxmlformats.org/drawingml/2006/table">
            <a:tbl>
              <a:tblPr firstRow="1" bandRow="1">
                <a:tableStyleId>{5C22544A-7EE6-4342-B048-85BDC9FD1C3A}</a:tableStyleId>
              </a:tblPr>
              <a:tblGrid>
                <a:gridCol w="919035">
                  <a:extLst>
                    <a:ext uri="{9D8B030D-6E8A-4147-A177-3AD203B41FA5}">
                      <a16:colId xmlns:a16="http://schemas.microsoft.com/office/drawing/2014/main" val="3101886208"/>
                    </a:ext>
                  </a:extLst>
                </a:gridCol>
                <a:gridCol w="1165224">
                  <a:extLst>
                    <a:ext uri="{9D8B030D-6E8A-4147-A177-3AD203B41FA5}">
                      <a16:colId xmlns:a16="http://schemas.microsoft.com/office/drawing/2014/main" val="1368467718"/>
                    </a:ext>
                  </a:extLst>
                </a:gridCol>
                <a:gridCol w="1354692">
                  <a:extLst>
                    <a:ext uri="{9D8B030D-6E8A-4147-A177-3AD203B41FA5}">
                      <a16:colId xmlns:a16="http://schemas.microsoft.com/office/drawing/2014/main" val="2321532498"/>
                    </a:ext>
                  </a:extLst>
                </a:gridCol>
                <a:gridCol w="3450565">
                  <a:extLst>
                    <a:ext uri="{9D8B030D-6E8A-4147-A177-3AD203B41FA5}">
                      <a16:colId xmlns:a16="http://schemas.microsoft.com/office/drawing/2014/main" val="1850547121"/>
                    </a:ext>
                  </a:extLst>
                </a:gridCol>
              </a:tblGrid>
              <a:tr h="365760">
                <a:tc gridSpan="4">
                  <a:txBody>
                    <a:bodyPr/>
                    <a:lstStyle/>
                    <a:p>
                      <a:pPr marL="0" marR="0" algn="l">
                        <a:lnSpc>
                          <a:spcPct val="107000"/>
                        </a:lnSpc>
                        <a:spcBef>
                          <a:spcPts val="0"/>
                        </a:spcBef>
                        <a:spcAft>
                          <a:spcPts val="0"/>
                        </a:spcAft>
                      </a:pPr>
                      <a:r>
                        <a:rPr lang="en-US" sz="1400" dirty="0">
                          <a:latin typeface="+mn-lt"/>
                        </a:rPr>
                        <a:t>Percent of children with potential access to a regulated child care slot, by age</a:t>
                      </a:r>
                      <a:endParaRPr lang="en-US" sz="1400" dirty="0">
                        <a:effectLst/>
                        <a:latin typeface="+mn-lt"/>
                        <a:ea typeface="Calibri" panose="020F0502020204030204" pitchFamily="34" charset="0"/>
                        <a:cs typeface="Times New Roman" panose="02020603050405020304" pitchFamily="18" charset="0"/>
                      </a:endParaRPr>
                    </a:p>
                  </a:txBody>
                  <a:tcPr marL="51435" marR="51435" marT="0" marB="0" anchor="ctr"/>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5452847"/>
                  </a:ext>
                </a:extLst>
              </a:tr>
              <a:tr h="365760">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County</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0-2 year old</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3-5 year old</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Total children &lt;6 years old</a:t>
                      </a:r>
                    </a:p>
                  </a:txBody>
                  <a:tcPr marL="51435" marR="51435" marT="0" marB="0" anchor="ctr"/>
                </a:tc>
                <a:extLst>
                  <a:ext uri="{0D108BD9-81ED-4DB2-BD59-A6C34878D82A}">
                    <a16:rowId xmlns:a16="http://schemas.microsoft.com/office/drawing/2014/main" val="2300366916"/>
                  </a:ext>
                </a:extLst>
              </a:tr>
              <a:tr h="365760">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Linn</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7%</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19%</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13%</a:t>
                      </a:r>
                    </a:p>
                  </a:txBody>
                  <a:tcPr marL="51435" marR="51435" marT="0" marB="0" anchor="ctr"/>
                </a:tc>
                <a:extLst>
                  <a:ext uri="{0D108BD9-81ED-4DB2-BD59-A6C34878D82A}">
                    <a16:rowId xmlns:a16="http://schemas.microsoft.com/office/drawing/2014/main" val="3816281017"/>
                  </a:ext>
                </a:extLst>
              </a:tr>
              <a:tr h="365760">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Benton</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21%</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45%</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33%</a:t>
                      </a:r>
                    </a:p>
                  </a:txBody>
                  <a:tcPr marL="51435" marR="51435" marT="0" marB="0" anchor="ctr"/>
                </a:tc>
                <a:extLst>
                  <a:ext uri="{0D108BD9-81ED-4DB2-BD59-A6C34878D82A}">
                    <a16:rowId xmlns:a16="http://schemas.microsoft.com/office/drawing/2014/main" val="2798973811"/>
                  </a:ext>
                </a:extLst>
              </a:tr>
              <a:tr h="365760">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Lincoln</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4%</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29%</a:t>
                      </a:r>
                    </a:p>
                  </a:txBody>
                  <a:tcPr marL="51435" marR="51435" marT="0" marB="0" anchor="ctr"/>
                </a:tc>
                <a:tc>
                  <a:txBody>
                    <a:bodyPr/>
                    <a:lstStyle/>
                    <a:p>
                      <a:pPr marL="0" marR="0" algn="l">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16 %</a:t>
                      </a:r>
                    </a:p>
                  </a:txBody>
                  <a:tcPr marL="51435" marR="51435" marT="0" marB="0" anchor="ctr"/>
                </a:tc>
                <a:extLst>
                  <a:ext uri="{0D108BD9-81ED-4DB2-BD59-A6C34878D82A}">
                    <a16:rowId xmlns:a16="http://schemas.microsoft.com/office/drawing/2014/main" val="1473781067"/>
                  </a:ext>
                </a:extLst>
              </a:tr>
            </a:tbl>
          </a:graphicData>
        </a:graphic>
      </p:graphicFrame>
      <p:graphicFrame>
        <p:nvGraphicFramePr>
          <p:cNvPr id="4" name="Table 3">
            <a:extLst>
              <a:ext uri="{FF2B5EF4-FFF2-40B4-BE49-F238E27FC236}">
                <a16:creationId xmlns:a16="http://schemas.microsoft.com/office/drawing/2014/main" id="{467E44C4-224E-43BA-8F0C-C75F8FA5AF5B}"/>
              </a:ext>
            </a:extLst>
          </p:cNvPr>
          <p:cNvGraphicFramePr>
            <a:graphicFrameLocks noGrp="1"/>
          </p:cNvGraphicFramePr>
          <p:nvPr>
            <p:extLst>
              <p:ext uri="{D42A27DB-BD31-4B8C-83A1-F6EECF244321}">
                <p14:modId xmlns:p14="http://schemas.microsoft.com/office/powerpoint/2010/main" val="644744883"/>
              </p:ext>
            </p:extLst>
          </p:nvPr>
        </p:nvGraphicFramePr>
        <p:xfrm>
          <a:off x="2435638" y="4855869"/>
          <a:ext cx="6889515" cy="1803021"/>
        </p:xfrm>
        <a:graphic>
          <a:graphicData uri="http://schemas.openxmlformats.org/drawingml/2006/table">
            <a:tbl>
              <a:tblPr firstRow="1" bandRow="1">
                <a:tableStyleId>{5C22544A-7EE6-4342-B048-85BDC9FD1C3A}</a:tableStyleId>
              </a:tblPr>
              <a:tblGrid>
                <a:gridCol w="1392028">
                  <a:extLst>
                    <a:ext uri="{9D8B030D-6E8A-4147-A177-3AD203B41FA5}">
                      <a16:colId xmlns:a16="http://schemas.microsoft.com/office/drawing/2014/main" val="1153623096"/>
                    </a:ext>
                  </a:extLst>
                </a:gridCol>
                <a:gridCol w="5497487">
                  <a:extLst>
                    <a:ext uri="{9D8B030D-6E8A-4147-A177-3AD203B41FA5}">
                      <a16:colId xmlns:a16="http://schemas.microsoft.com/office/drawing/2014/main" val="1937719339"/>
                    </a:ext>
                  </a:extLst>
                </a:gridCol>
              </a:tblGrid>
              <a:tr h="392642">
                <a:tc>
                  <a:txBody>
                    <a:bodyPr/>
                    <a:lstStyle/>
                    <a:p>
                      <a:pPr marL="0" marR="0" algn="ctr">
                        <a:lnSpc>
                          <a:spcPct val="200000"/>
                        </a:lnSpc>
                        <a:spcBef>
                          <a:spcPts val="0"/>
                        </a:spcBef>
                        <a:spcAft>
                          <a:spcPts val="0"/>
                        </a:spcAft>
                      </a:pPr>
                      <a:r>
                        <a:rPr lang="en-US" sz="1400" b="1" kern="1200" dirty="0">
                          <a:solidFill>
                            <a:schemeClr val="lt1"/>
                          </a:solidFill>
                          <a:latin typeface="+mn-lt"/>
                          <a:ea typeface="+mn-ea"/>
                          <a:cs typeface="+mn-cs"/>
                        </a:rPr>
                        <a:t>County</a:t>
                      </a:r>
                    </a:p>
                  </a:txBody>
                  <a:tcPr marL="51435" marR="51435" marT="0" marB="0" anchor="ctr"/>
                </a:tc>
                <a:tc>
                  <a:txBody>
                    <a:bodyPr/>
                    <a:lstStyle/>
                    <a:p>
                      <a:pPr marL="0" marR="0" algn="ctr">
                        <a:lnSpc>
                          <a:spcPct val="200000"/>
                        </a:lnSpc>
                        <a:spcBef>
                          <a:spcPts val="0"/>
                        </a:spcBef>
                        <a:spcAft>
                          <a:spcPts val="0"/>
                        </a:spcAft>
                      </a:pPr>
                      <a:r>
                        <a:rPr lang="en-US" sz="1400" b="1" kern="1200" dirty="0">
                          <a:solidFill>
                            <a:schemeClr val="lt1"/>
                          </a:solidFill>
                          <a:latin typeface="+mn-lt"/>
                          <a:ea typeface="+mn-ea"/>
                          <a:cs typeface="+mn-cs"/>
                        </a:rPr>
                        <a:t>Regulated Child Care Slot Shortfall</a:t>
                      </a:r>
                    </a:p>
                  </a:txBody>
                  <a:tcPr marL="51435" marR="51435" marT="0" marB="91440" anchor="ctr"/>
                </a:tc>
                <a:extLst>
                  <a:ext uri="{0D108BD9-81ED-4DB2-BD59-A6C34878D82A}">
                    <a16:rowId xmlns:a16="http://schemas.microsoft.com/office/drawing/2014/main" val="1499604986"/>
                  </a:ext>
                </a:extLst>
              </a:tr>
              <a:tr h="393195">
                <a:tc>
                  <a:txBody>
                    <a:bodyPr/>
                    <a:lstStyle/>
                    <a:p>
                      <a:pPr marL="0" marR="0" algn="ctr">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Linn</a:t>
                      </a:r>
                    </a:p>
                  </a:txBody>
                  <a:tcPr marL="51435" marR="51435" marT="0" marB="91440" anchor="ctr"/>
                </a:tc>
                <a:tc>
                  <a:txBody>
                    <a:bodyPr/>
                    <a:lstStyle/>
                    <a:p>
                      <a:pPr marL="0" marR="0" algn="ctr">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3,773</a:t>
                      </a:r>
                    </a:p>
                  </a:txBody>
                  <a:tcPr marL="51435" marR="51435" marT="0" marB="91440" anchor="ctr"/>
                </a:tc>
                <a:extLst>
                  <a:ext uri="{0D108BD9-81ED-4DB2-BD59-A6C34878D82A}">
                    <a16:rowId xmlns:a16="http://schemas.microsoft.com/office/drawing/2014/main" val="2230308319"/>
                  </a:ext>
                </a:extLst>
              </a:tr>
              <a:tr h="393195">
                <a:tc>
                  <a:txBody>
                    <a:bodyPr/>
                    <a:lstStyle/>
                    <a:p>
                      <a:pPr marL="0" marR="0" algn="ctr">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Benton</a:t>
                      </a:r>
                    </a:p>
                  </a:txBody>
                  <a:tcPr marL="51435" marR="51435" marT="0" marB="91440" anchor="ctr"/>
                </a:tc>
                <a:tc>
                  <a:txBody>
                    <a:bodyPr/>
                    <a:lstStyle/>
                    <a:p>
                      <a:pPr marL="0" marR="0" algn="ctr">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850</a:t>
                      </a:r>
                    </a:p>
                  </a:txBody>
                  <a:tcPr marL="51435" marR="51435" marT="0" marB="91440" anchor="ctr"/>
                </a:tc>
                <a:extLst>
                  <a:ext uri="{0D108BD9-81ED-4DB2-BD59-A6C34878D82A}">
                    <a16:rowId xmlns:a16="http://schemas.microsoft.com/office/drawing/2014/main" val="2186241435"/>
                  </a:ext>
                </a:extLst>
              </a:tr>
              <a:tr h="393195">
                <a:tc>
                  <a:txBody>
                    <a:bodyPr/>
                    <a:lstStyle/>
                    <a:p>
                      <a:pPr marL="0" marR="0" algn="ctr">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Lincoln</a:t>
                      </a:r>
                    </a:p>
                  </a:txBody>
                  <a:tcPr marL="51435" marR="51435" marT="0" marB="91440" anchor="ctr"/>
                </a:tc>
                <a:tc>
                  <a:txBody>
                    <a:bodyPr/>
                    <a:lstStyle/>
                    <a:p>
                      <a:pPr marL="0" marR="0" algn="ctr">
                        <a:lnSpc>
                          <a:spcPct val="20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775</a:t>
                      </a:r>
                    </a:p>
                  </a:txBody>
                  <a:tcPr marL="51435" marR="51435" marT="0" marB="91440" anchor="ctr"/>
                </a:tc>
                <a:extLst>
                  <a:ext uri="{0D108BD9-81ED-4DB2-BD59-A6C34878D82A}">
                    <a16:rowId xmlns:a16="http://schemas.microsoft.com/office/drawing/2014/main" val="1654209792"/>
                  </a:ext>
                </a:extLst>
              </a:tr>
            </a:tbl>
          </a:graphicData>
        </a:graphic>
      </p:graphicFrame>
    </p:spTree>
    <p:extLst>
      <p:ext uri="{BB962C8B-B14F-4D97-AF65-F5344CB8AC3E}">
        <p14:creationId xmlns:p14="http://schemas.microsoft.com/office/powerpoint/2010/main" val="301611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778197-5497-42D4-8E1E-95E88E023AD6}"/>
              </a:ext>
            </a:extLst>
          </p:cNvPr>
          <p:cNvSpPr>
            <a:spLocks noGrp="1"/>
          </p:cNvSpPr>
          <p:nvPr>
            <p:ph type="sldNum" sz="quarter" idx="12"/>
          </p:nvPr>
        </p:nvSpPr>
        <p:spPr>
          <a:xfrm>
            <a:off x="11578615" y="6375410"/>
            <a:ext cx="407633" cy="365125"/>
          </a:xfrm>
        </p:spPr>
        <p:txBody>
          <a:bodyPr/>
          <a:lstStyle/>
          <a:p>
            <a:fld id="{E8618263-65FE-4126-A968-0C2C9685896F}" type="slidenum">
              <a:rPr lang="en-US" sz="1000" b="0" smtClean="0"/>
              <a:pPr/>
              <a:t>4</a:t>
            </a:fld>
            <a:endParaRPr lang="en-US" sz="1000" b="0" dirty="0"/>
          </a:p>
        </p:txBody>
      </p:sp>
      <p:graphicFrame>
        <p:nvGraphicFramePr>
          <p:cNvPr id="5" name="Content Placeholder 4">
            <a:extLst>
              <a:ext uri="{FF2B5EF4-FFF2-40B4-BE49-F238E27FC236}">
                <a16:creationId xmlns:a16="http://schemas.microsoft.com/office/drawing/2014/main" id="{528329C7-22BD-448E-AB51-AC21C5C41BD6}"/>
              </a:ext>
            </a:extLst>
          </p:cNvPr>
          <p:cNvGraphicFramePr>
            <a:graphicFrameLocks noGrp="1"/>
          </p:cNvGraphicFramePr>
          <p:nvPr>
            <p:ph idx="4294967295"/>
            <p:extLst>
              <p:ext uri="{D42A27DB-BD31-4B8C-83A1-F6EECF244321}">
                <p14:modId xmlns:p14="http://schemas.microsoft.com/office/powerpoint/2010/main" val="610166163"/>
              </p:ext>
            </p:extLst>
          </p:nvPr>
        </p:nvGraphicFramePr>
        <p:xfrm>
          <a:off x="1543050" y="2098685"/>
          <a:ext cx="9105900" cy="4276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97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AD7D-CF77-4160-9782-6FE1622062DA}"/>
              </a:ext>
            </a:extLst>
          </p:cNvPr>
          <p:cNvSpPr>
            <a:spLocks noGrp="1"/>
          </p:cNvSpPr>
          <p:nvPr>
            <p:ph type="title"/>
          </p:nvPr>
        </p:nvSpPr>
        <p:spPr>
          <a:xfrm>
            <a:off x="838200" y="469905"/>
            <a:ext cx="10515600" cy="711196"/>
          </a:xfrm>
        </p:spPr>
        <p:txBody>
          <a:bodyPr>
            <a:noAutofit/>
          </a:bodyPr>
          <a:lstStyle/>
          <a:p>
            <a:r>
              <a:rPr lang="en-US" sz="3200" b="1" dirty="0">
                <a:solidFill>
                  <a:schemeClr val="accent2"/>
                </a:solidFill>
              </a:rPr>
              <a:t>Prohibitive Child Care Costs</a:t>
            </a:r>
          </a:p>
        </p:txBody>
      </p:sp>
      <p:sp>
        <p:nvSpPr>
          <p:cNvPr id="3" name="Content Placeholder 2">
            <a:extLst>
              <a:ext uri="{FF2B5EF4-FFF2-40B4-BE49-F238E27FC236}">
                <a16:creationId xmlns:a16="http://schemas.microsoft.com/office/drawing/2014/main" id="{B166869D-5AB2-4811-BD94-2191DB026788}"/>
              </a:ext>
            </a:extLst>
          </p:cNvPr>
          <p:cNvSpPr>
            <a:spLocks noGrp="1"/>
          </p:cNvSpPr>
          <p:nvPr>
            <p:ph idx="1"/>
          </p:nvPr>
        </p:nvSpPr>
        <p:spPr>
          <a:xfrm>
            <a:off x="838200" y="1505594"/>
            <a:ext cx="10515600" cy="4351338"/>
          </a:xfrm>
        </p:spPr>
        <p:txBody>
          <a:bodyPr>
            <a:normAutofit/>
          </a:bodyPr>
          <a:lstStyle/>
          <a:p>
            <a:pPr>
              <a:spcAft>
                <a:spcPts val="900"/>
              </a:spcAft>
            </a:pPr>
            <a:r>
              <a:rPr lang="en-US" sz="1800" dirty="0"/>
              <a:t>In Oregon, the standard cost for base-quality child care is $13,000 per year, </a:t>
            </a:r>
            <a:r>
              <a:rPr lang="en-US" sz="1800" b="1" dirty="0"/>
              <a:t>per child</a:t>
            </a:r>
            <a:r>
              <a:rPr lang="en-US" sz="1800" dirty="0"/>
              <a:t>. </a:t>
            </a:r>
            <a:r>
              <a:rPr lang="en-US" sz="1800" baseline="30000" dirty="0"/>
              <a:t>3</a:t>
            </a:r>
            <a:r>
              <a:rPr lang="en-US" sz="1800" dirty="0"/>
              <a:t> </a:t>
            </a:r>
          </a:p>
          <a:p>
            <a:pPr>
              <a:spcAft>
                <a:spcPts val="900"/>
              </a:spcAft>
            </a:pPr>
            <a:r>
              <a:rPr lang="en-US" sz="1800" dirty="0">
                <a:ea typeface="Calibri" panose="020F0502020204030204" pitchFamily="34" charset="0"/>
                <a:cs typeface="Times New Roman" panose="02020603050405020304" pitchFamily="18" charset="0"/>
              </a:rPr>
              <a:t>In comparison, the average annual tuition/fees for a four-year public university in Oregon is $8,140. </a:t>
            </a:r>
            <a:r>
              <a:rPr lang="en-US" sz="1800" baseline="30000" dirty="0"/>
              <a:t>4</a:t>
            </a:r>
          </a:p>
          <a:p>
            <a:pPr>
              <a:spcAft>
                <a:spcPts val="900"/>
              </a:spcAft>
            </a:pPr>
            <a:r>
              <a:rPr lang="en-US" sz="1800" dirty="0"/>
              <a:t>In May 2022, it was reported by the US Bureau of Labor Statistics that the average Oregon salary was $$62,680. </a:t>
            </a:r>
            <a:r>
              <a:rPr lang="en-US" sz="1800" baseline="30000" dirty="0"/>
              <a:t>5</a:t>
            </a:r>
          </a:p>
          <a:p>
            <a:pPr>
              <a:spcAft>
                <a:spcPts val="900"/>
              </a:spcAft>
            </a:pPr>
            <a:r>
              <a:rPr lang="en-US" sz="1800" dirty="0"/>
              <a:t>Nationwide, 60% of child care is paid for by families, 39% by govt, but only 1% by philanthropy. </a:t>
            </a:r>
            <a:r>
              <a:rPr lang="en-US" sz="1800" baseline="30000" dirty="0"/>
              <a:t>6</a:t>
            </a:r>
            <a:r>
              <a:rPr lang="en-US" sz="1800" dirty="0"/>
              <a:t> </a:t>
            </a:r>
            <a:r>
              <a:rPr lang="en-US" sz="1800" i="1" dirty="0"/>
              <a:t> </a:t>
            </a:r>
          </a:p>
          <a:p>
            <a:pPr>
              <a:spcBef>
                <a:spcPts val="1350"/>
              </a:spcBef>
              <a:spcAft>
                <a:spcPts val="900"/>
              </a:spcAft>
            </a:pPr>
            <a:r>
              <a:rPr lang="en-US" sz="1800" dirty="0"/>
              <a:t>Oregon families fund 72% of child care costs. </a:t>
            </a:r>
            <a:r>
              <a:rPr lang="en-US" sz="1800" baseline="30000" dirty="0"/>
              <a:t>7</a:t>
            </a:r>
            <a:endParaRPr lang="en-US" sz="1800" dirty="0"/>
          </a:p>
          <a:p>
            <a:pPr>
              <a:spcBef>
                <a:spcPts val="1350"/>
              </a:spcBef>
              <a:spcAft>
                <a:spcPts val="900"/>
              </a:spcAft>
            </a:pPr>
            <a:r>
              <a:rPr lang="en-US" sz="1800" dirty="0"/>
              <a:t>“4 in 5 working parents say it's important that the business community leads the way when it comes to providing access to quality and affordable child care.” </a:t>
            </a:r>
            <a:r>
              <a:rPr lang="en-US" sz="1800" baseline="30000" dirty="0"/>
              <a:t>8</a:t>
            </a:r>
            <a:endParaRPr lang="en-US" sz="1800" i="1" dirty="0"/>
          </a:p>
          <a:p>
            <a:pPr>
              <a:spcAft>
                <a:spcPts val="900"/>
              </a:spcAft>
            </a:pPr>
            <a:endParaRPr lang="en-US" sz="1800" dirty="0"/>
          </a:p>
        </p:txBody>
      </p:sp>
      <p:sp>
        <p:nvSpPr>
          <p:cNvPr id="6" name="Slide Number Placeholder 5">
            <a:extLst>
              <a:ext uri="{FF2B5EF4-FFF2-40B4-BE49-F238E27FC236}">
                <a16:creationId xmlns:a16="http://schemas.microsoft.com/office/drawing/2014/main" id="{72F35108-420B-40B0-B5AD-CD5312CC7368}"/>
              </a:ext>
            </a:extLst>
          </p:cNvPr>
          <p:cNvSpPr>
            <a:spLocks noGrp="1"/>
          </p:cNvSpPr>
          <p:nvPr>
            <p:ph type="sldNum" sz="quarter" idx="12"/>
          </p:nvPr>
        </p:nvSpPr>
        <p:spPr/>
        <p:txBody>
          <a:bodyPr/>
          <a:lstStyle/>
          <a:p>
            <a:fld id="{A250370D-5C5E-4416-B725-DAEB11E41D28}" type="slidenum">
              <a:rPr lang="en-US" sz="1000" b="0" smtClean="0"/>
              <a:t>5</a:t>
            </a:fld>
            <a:endParaRPr lang="en-US" sz="1000" b="0" dirty="0"/>
          </a:p>
        </p:txBody>
      </p:sp>
      <p:sp>
        <p:nvSpPr>
          <p:cNvPr id="4" name="Subtitle 2">
            <a:extLst>
              <a:ext uri="{FF2B5EF4-FFF2-40B4-BE49-F238E27FC236}">
                <a16:creationId xmlns:a16="http://schemas.microsoft.com/office/drawing/2014/main" id="{87462BE0-23FF-4A86-9761-25304A77738D}"/>
              </a:ext>
            </a:extLst>
          </p:cNvPr>
          <p:cNvSpPr txBox="1">
            <a:spLocks/>
          </p:cNvSpPr>
          <p:nvPr/>
        </p:nvSpPr>
        <p:spPr>
          <a:xfrm>
            <a:off x="2051011" y="4937292"/>
            <a:ext cx="7424928" cy="41511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200" dirty="0"/>
          </a:p>
        </p:txBody>
      </p:sp>
    </p:spTree>
    <p:extLst>
      <p:ext uri="{BB962C8B-B14F-4D97-AF65-F5344CB8AC3E}">
        <p14:creationId xmlns:p14="http://schemas.microsoft.com/office/powerpoint/2010/main" val="15094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D3606-11BC-400F-96F0-BF969DCE11AD}"/>
              </a:ext>
            </a:extLst>
          </p:cNvPr>
          <p:cNvSpPr>
            <a:spLocks noGrp="1"/>
          </p:cNvSpPr>
          <p:nvPr>
            <p:ph type="title"/>
          </p:nvPr>
        </p:nvSpPr>
        <p:spPr/>
        <p:txBody>
          <a:bodyPr>
            <a:normAutofit/>
          </a:bodyPr>
          <a:lstStyle/>
          <a:p>
            <a:pPr>
              <a:spcAft>
                <a:spcPts val="900"/>
              </a:spcAft>
            </a:pPr>
            <a:r>
              <a:rPr lang="en-US" sz="3200" b="1" dirty="0">
                <a:solidFill>
                  <a:schemeClr val="accent2"/>
                </a:solidFill>
              </a:rPr>
              <a:t>Lack of Availability</a:t>
            </a:r>
          </a:p>
        </p:txBody>
      </p:sp>
      <p:sp>
        <p:nvSpPr>
          <p:cNvPr id="3" name="Content Placeholder 2">
            <a:extLst>
              <a:ext uri="{FF2B5EF4-FFF2-40B4-BE49-F238E27FC236}">
                <a16:creationId xmlns:a16="http://schemas.microsoft.com/office/drawing/2014/main" id="{909F03EE-CF6C-465C-BC4A-7997D4B66CED}"/>
              </a:ext>
            </a:extLst>
          </p:cNvPr>
          <p:cNvSpPr>
            <a:spLocks noGrp="1"/>
          </p:cNvSpPr>
          <p:nvPr>
            <p:ph idx="1"/>
          </p:nvPr>
        </p:nvSpPr>
        <p:spPr>
          <a:xfrm>
            <a:off x="838200" y="1825625"/>
            <a:ext cx="10515600" cy="3136900"/>
          </a:xfrm>
        </p:spPr>
        <p:txBody>
          <a:bodyPr>
            <a:normAutofit/>
          </a:bodyPr>
          <a:lstStyle/>
          <a:p>
            <a:pPr marL="0" indent="0">
              <a:spcAft>
                <a:spcPts val="900"/>
              </a:spcAft>
              <a:buNone/>
            </a:pPr>
            <a:r>
              <a:rPr lang="en-US" sz="1800" dirty="0"/>
              <a:t>If there is such a high demand for child care, then why can’t supply meet the demand? </a:t>
            </a:r>
          </a:p>
          <a:p>
            <a:pPr marL="0" indent="0">
              <a:spcAft>
                <a:spcPts val="900"/>
              </a:spcAft>
              <a:buNone/>
            </a:pPr>
            <a:r>
              <a:rPr lang="en-US" sz="1800" dirty="0"/>
              <a:t>For the most part, the for-profit child care industry utilizes a business model where the rising operating costs can’t be placed on the consumer because it is already prohibitively expensive. Nor are there any simple means to cut operating costs (though we’re working on fixing this). </a:t>
            </a:r>
          </a:p>
          <a:p>
            <a:pPr marL="0" indent="0">
              <a:spcAft>
                <a:spcPts val="900"/>
              </a:spcAft>
              <a:buNone/>
            </a:pPr>
            <a:r>
              <a:rPr lang="en-US" sz="1800" dirty="0"/>
              <a:t>So many child care providers are stuck using a business model </a:t>
            </a:r>
            <a:r>
              <a:rPr lang="en-US" sz="1800" b="1" dirty="0"/>
              <a:t>with razor-thin profit margins. </a:t>
            </a:r>
          </a:p>
          <a:p>
            <a:pPr marL="0" indent="0">
              <a:spcAft>
                <a:spcPts val="900"/>
              </a:spcAft>
              <a:buNone/>
            </a:pPr>
            <a:r>
              <a:rPr lang="en-US" sz="1800" dirty="0"/>
              <a:t>This also acts as a deterrent for those contemplating careers in child care (though we are working on fixing this as well) and causes the closures of existing programs to fail after only a few unprofitable months. </a:t>
            </a:r>
          </a:p>
        </p:txBody>
      </p:sp>
      <p:sp>
        <p:nvSpPr>
          <p:cNvPr id="5" name="Slide Number Placeholder 4">
            <a:extLst>
              <a:ext uri="{FF2B5EF4-FFF2-40B4-BE49-F238E27FC236}">
                <a16:creationId xmlns:a16="http://schemas.microsoft.com/office/drawing/2014/main" id="{704C3033-AD3B-409D-AD87-39177AF7F9AE}"/>
              </a:ext>
            </a:extLst>
          </p:cNvPr>
          <p:cNvSpPr>
            <a:spLocks noGrp="1"/>
          </p:cNvSpPr>
          <p:nvPr>
            <p:ph type="sldNum" sz="quarter" idx="12"/>
          </p:nvPr>
        </p:nvSpPr>
        <p:spPr>
          <a:xfrm>
            <a:off x="439445" y="6395693"/>
            <a:ext cx="398755" cy="365125"/>
          </a:xfrm>
        </p:spPr>
        <p:txBody>
          <a:bodyPr/>
          <a:lstStyle/>
          <a:p>
            <a:fld id="{E8618263-65FE-4126-A968-0C2C9685896F}" type="slidenum">
              <a:rPr lang="en-US" sz="1000" b="0" smtClean="0"/>
              <a:t>6</a:t>
            </a:fld>
            <a:endParaRPr lang="en-US" sz="1000" b="0" dirty="0"/>
          </a:p>
        </p:txBody>
      </p:sp>
    </p:spTree>
    <p:extLst>
      <p:ext uri="{BB962C8B-B14F-4D97-AF65-F5344CB8AC3E}">
        <p14:creationId xmlns:p14="http://schemas.microsoft.com/office/powerpoint/2010/main" val="2209461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944E-3BA5-4DF9-9DEE-1E7B13A04172}"/>
              </a:ext>
            </a:extLst>
          </p:cNvPr>
          <p:cNvSpPr>
            <a:spLocks noGrp="1"/>
          </p:cNvSpPr>
          <p:nvPr>
            <p:ph type="title"/>
          </p:nvPr>
        </p:nvSpPr>
        <p:spPr>
          <a:xfrm>
            <a:off x="680760" y="181643"/>
            <a:ext cx="7929840" cy="565736"/>
          </a:xfrm>
        </p:spPr>
        <p:txBody>
          <a:bodyPr>
            <a:normAutofit fontScale="90000"/>
          </a:bodyPr>
          <a:lstStyle/>
          <a:p>
            <a:r>
              <a:rPr lang="en-US" sz="3600" b="1" dirty="0">
                <a:solidFill>
                  <a:schemeClr val="accent2"/>
                </a:solidFill>
              </a:rPr>
              <a:t>Compensation Comparison</a:t>
            </a:r>
            <a:endParaRPr lang="en-US" sz="2000" b="1" dirty="0"/>
          </a:p>
        </p:txBody>
      </p:sp>
      <p:graphicFrame>
        <p:nvGraphicFramePr>
          <p:cNvPr id="7" name="Content Placeholder 6">
            <a:extLst>
              <a:ext uri="{FF2B5EF4-FFF2-40B4-BE49-F238E27FC236}">
                <a16:creationId xmlns:a16="http://schemas.microsoft.com/office/drawing/2014/main" id="{2BC50126-A2F4-4839-A911-357CB25ABD1A}"/>
              </a:ext>
            </a:extLst>
          </p:cNvPr>
          <p:cNvGraphicFramePr>
            <a:graphicFrameLocks noGrp="1"/>
          </p:cNvGraphicFramePr>
          <p:nvPr>
            <p:ph idx="1"/>
            <p:extLst>
              <p:ext uri="{D42A27DB-BD31-4B8C-83A1-F6EECF244321}">
                <p14:modId xmlns:p14="http://schemas.microsoft.com/office/powerpoint/2010/main" val="2674043917"/>
              </p:ext>
            </p:extLst>
          </p:nvPr>
        </p:nvGraphicFramePr>
        <p:xfrm>
          <a:off x="680760" y="1226507"/>
          <a:ext cx="10820400" cy="5233512"/>
        </p:xfrm>
        <a:graphic>
          <a:graphicData uri="http://schemas.openxmlformats.org/drawingml/2006/table">
            <a:tbl>
              <a:tblPr firstRow="1" bandRow="1">
                <a:tableStyleId>{5C22544A-7EE6-4342-B048-85BDC9FD1C3A}</a:tableStyleId>
              </a:tblPr>
              <a:tblGrid>
                <a:gridCol w="1920630">
                  <a:extLst>
                    <a:ext uri="{9D8B030D-6E8A-4147-A177-3AD203B41FA5}">
                      <a16:colId xmlns:a16="http://schemas.microsoft.com/office/drawing/2014/main" val="1468589840"/>
                    </a:ext>
                  </a:extLst>
                </a:gridCol>
                <a:gridCol w="1268935">
                  <a:extLst>
                    <a:ext uri="{9D8B030D-6E8A-4147-A177-3AD203B41FA5}">
                      <a16:colId xmlns:a16="http://schemas.microsoft.com/office/drawing/2014/main" val="3775897626"/>
                    </a:ext>
                  </a:extLst>
                </a:gridCol>
                <a:gridCol w="634467">
                  <a:extLst>
                    <a:ext uri="{9D8B030D-6E8A-4147-A177-3AD203B41FA5}">
                      <a16:colId xmlns:a16="http://schemas.microsoft.com/office/drawing/2014/main" val="4128348517"/>
                    </a:ext>
                  </a:extLst>
                </a:gridCol>
                <a:gridCol w="1153126">
                  <a:extLst>
                    <a:ext uri="{9D8B030D-6E8A-4147-A177-3AD203B41FA5}">
                      <a16:colId xmlns:a16="http://schemas.microsoft.com/office/drawing/2014/main" val="1937842105"/>
                    </a:ext>
                  </a:extLst>
                </a:gridCol>
                <a:gridCol w="1681088">
                  <a:extLst>
                    <a:ext uri="{9D8B030D-6E8A-4147-A177-3AD203B41FA5}">
                      <a16:colId xmlns:a16="http://schemas.microsoft.com/office/drawing/2014/main" val="2628004868"/>
                    </a:ext>
                  </a:extLst>
                </a:gridCol>
                <a:gridCol w="2145302">
                  <a:extLst>
                    <a:ext uri="{9D8B030D-6E8A-4147-A177-3AD203B41FA5}">
                      <a16:colId xmlns:a16="http://schemas.microsoft.com/office/drawing/2014/main" val="1365418540"/>
                    </a:ext>
                  </a:extLst>
                </a:gridCol>
                <a:gridCol w="2016852">
                  <a:extLst>
                    <a:ext uri="{9D8B030D-6E8A-4147-A177-3AD203B41FA5}">
                      <a16:colId xmlns:a16="http://schemas.microsoft.com/office/drawing/2014/main" val="984926663"/>
                    </a:ext>
                  </a:extLst>
                </a:gridCol>
              </a:tblGrid>
              <a:tr h="548640">
                <a:tc>
                  <a:txBody>
                    <a:bodyPr/>
                    <a:lstStyle/>
                    <a:p>
                      <a:pPr algn="l" fontAlgn="b"/>
                      <a:r>
                        <a:rPr lang="en-US" sz="1400" b="1" i="0" u="none" strike="noStrike" dirty="0">
                          <a:solidFill>
                            <a:schemeClr val="bg1"/>
                          </a:solidFill>
                          <a:effectLst/>
                          <a:latin typeface="Century Gothic" panose="020B0502020202020204" pitchFamily="34" charset="0"/>
                        </a:rPr>
                        <a:t>Title</a:t>
                      </a:r>
                    </a:p>
                  </a:txBody>
                  <a:tcPr marR="7144" marT="7144" marB="0" anchor="ctr"/>
                </a:tc>
                <a:tc>
                  <a:txBody>
                    <a:bodyPr/>
                    <a:lstStyle/>
                    <a:p>
                      <a:pPr algn="l" fontAlgn="b"/>
                      <a:r>
                        <a:rPr lang="en-US" sz="1400" b="1" i="0" u="none" strike="noStrike" dirty="0">
                          <a:solidFill>
                            <a:schemeClr val="bg1"/>
                          </a:solidFill>
                          <a:effectLst/>
                          <a:latin typeface="Century Gothic" panose="020B0502020202020204" pitchFamily="34" charset="0"/>
                        </a:rPr>
                        <a:t>Position</a:t>
                      </a:r>
                    </a:p>
                  </a:txBody>
                  <a:tcPr marR="7144" marT="7144" marB="0" anchor="ctr"/>
                </a:tc>
                <a:tc>
                  <a:txBody>
                    <a:bodyPr/>
                    <a:lstStyle/>
                    <a:p>
                      <a:pPr algn="l" fontAlgn="b"/>
                      <a:r>
                        <a:rPr lang="en-US" sz="1400" b="1" i="0" u="none" strike="noStrike" dirty="0">
                          <a:solidFill>
                            <a:schemeClr val="bg1"/>
                          </a:solidFill>
                          <a:effectLst/>
                          <a:latin typeface="Century Gothic" panose="020B0502020202020204" pitchFamily="34" charset="0"/>
                        </a:rPr>
                        <a:t>Min. Age</a:t>
                      </a:r>
                    </a:p>
                  </a:txBody>
                  <a:tcPr marR="7144" marT="7144" marB="0" anchor="ctr"/>
                </a:tc>
                <a:tc>
                  <a:txBody>
                    <a:bodyPr/>
                    <a:lstStyle/>
                    <a:p>
                      <a:pPr algn="l" fontAlgn="b"/>
                      <a:r>
                        <a:rPr lang="en-US" sz="1400" b="1" i="0" u="none" strike="noStrike" dirty="0">
                          <a:solidFill>
                            <a:schemeClr val="bg1"/>
                          </a:solidFill>
                          <a:effectLst/>
                          <a:latin typeface="Century Gothic" panose="020B0502020202020204" pitchFamily="34" charset="0"/>
                        </a:rPr>
                        <a:t>Education </a:t>
                      </a:r>
                    </a:p>
                  </a:txBody>
                  <a:tcPr marR="7144" marT="7144" marB="0" anchor="ctr"/>
                </a:tc>
                <a:tc>
                  <a:txBody>
                    <a:bodyPr/>
                    <a:lstStyle/>
                    <a:p>
                      <a:pPr algn="l" fontAlgn="b"/>
                      <a:r>
                        <a:rPr lang="en-US" sz="1400" b="1" i="0" u="none" strike="noStrike" dirty="0">
                          <a:solidFill>
                            <a:schemeClr val="bg1"/>
                          </a:solidFill>
                          <a:effectLst/>
                          <a:latin typeface="Century Gothic" panose="020B0502020202020204" pitchFamily="34" charset="0"/>
                        </a:rPr>
                        <a:t>Accreditation</a:t>
                      </a:r>
                    </a:p>
                  </a:txBody>
                  <a:tcPr marR="7144" marT="7144" marB="0" anchor="ctr"/>
                </a:tc>
                <a:tc>
                  <a:txBody>
                    <a:bodyPr/>
                    <a:lstStyle/>
                    <a:p>
                      <a:pPr algn="l" fontAlgn="b"/>
                      <a:r>
                        <a:rPr lang="en-US" sz="1400" b="1" i="0" u="none" strike="noStrike" dirty="0">
                          <a:solidFill>
                            <a:schemeClr val="bg1"/>
                          </a:solidFill>
                          <a:effectLst/>
                          <a:latin typeface="Century Gothic" panose="020B0502020202020204" pitchFamily="34" charset="0"/>
                        </a:rPr>
                        <a:t>Experience</a:t>
                      </a:r>
                    </a:p>
                  </a:txBody>
                  <a:tcPr marR="7144" marT="7144" marB="0" anchor="ctr"/>
                </a:tc>
                <a:tc>
                  <a:txBody>
                    <a:bodyPr/>
                    <a:lstStyle/>
                    <a:p>
                      <a:pPr algn="l" fontAlgn="b"/>
                      <a:r>
                        <a:rPr lang="en-US" sz="1400" b="1" i="0" u="none" strike="noStrike" dirty="0">
                          <a:solidFill>
                            <a:schemeClr val="bg1"/>
                          </a:solidFill>
                          <a:effectLst/>
                          <a:latin typeface="Century Gothic" panose="020B0502020202020204" pitchFamily="34" charset="0"/>
                        </a:rPr>
                        <a:t>Avg Wage/Salary</a:t>
                      </a:r>
                    </a:p>
                  </a:txBody>
                  <a:tcPr marR="7144" marT="7144" marB="0" anchor="ctr"/>
                </a:tc>
                <a:extLst>
                  <a:ext uri="{0D108BD9-81ED-4DB2-BD59-A6C34878D82A}">
                    <a16:rowId xmlns:a16="http://schemas.microsoft.com/office/drawing/2014/main" val="2695985694"/>
                  </a:ext>
                </a:extLst>
              </a:tr>
              <a:tr h="548640">
                <a:tc>
                  <a:txBody>
                    <a:bodyPr/>
                    <a:lstStyle/>
                    <a:p>
                      <a:pPr algn="l" fontAlgn="b"/>
                      <a:r>
                        <a:rPr lang="en-US" sz="1400" b="0" i="0" u="none" strike="noStrike" dirty="0">
                          <a:solidFill>
                            <a:srgbClr val="000000"/>
                          </a:solidFill>
                          <a:effectLst/>
                          <a:latin typeface="Century Gothic" panose="020B0502020202020204" pitchFamily="34" charset="0"/>
                        </a:rPr>
                        <a:t>Certified Child Care Center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Director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21</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Assoc Degree (AA)</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 None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1 year of management/ supervision of adults</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$49,500-62,500/yr</a:t>
                      </a:r>
                    </a:p>
                  </a:txBody>
                  <a:tcPr marR="7144" marT="7144" marB="0" anchor="ctr"/>
                </a:tc>
                <a:extLst>
                  <a:ext uri="{0D108BD9-81ED-4DB2-BD59-A6C34878D82A}">
                    <a16:rowId xmlns:a16="http://schemas.microsoft.com/office/drawing/2014/main" val="773559789"/>
                  </a:ext>
                </a:extLst>
              </a:tr>
              <a:tr h="5486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Certified </a:t>
                      </a:r>
                      <a:r>
                        <a:rPr lang="en-US" sz="1400" b="0" i="0" u="none" strike="noStrike" dirty="0">
                          <a:solidFill>
                            <a:srgbClr val="000000"/>
                          </a:solidFill>
                          <a:effectLst/>
                          <a:latin typeface="Century Gothic" panose="020B0502020202020204" pitchFamily="34" charset="0"/>
                        </a:rPr>
                        <a:t>Child Care </a:t>
                      </a: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Center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Head Teacher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18</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AA or BA</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20-30 credit hours/</a:t>
                      </a:r>
                    </a:p>
                    <a:p>
                      <a:pPr algn="l" fontAlgn="b"/>
                      <a:r>
                        <a:rPr lang="en-US" sz="1400" b="0" i="0" u="none" strike="noStrike" dirty="0">
                          <a:solidFill>
                            <a:srgbClr val="000000"/>
                          </a:solidFill>
                          <a:effectLst/>
                          <a:latin typeface="Century Gothic" panose="020B0502020202020204" pitchFamily="34" charset="0"/>
                        </a:rPr>
                        <a:t>10 credits in ECE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1 year teaching experience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$37,400/</a:t>
                      </a:r>
                      <a:r>
                        <a:rPr lang="en-US" sz="1400" b="0" i="0" u="none" strike="noStrike" dirty="0" err="1">
                          <a:solidFill>
                            <a:srgbClr val="000000"/>
                          </a:solidFill>
                          <a:effectLst/>
                          <a:latin typeface="Century Gothic" panose="020B0502020202020204" pitchFamily="34" charset="0"/>
                        </a:rPr>
                        <a:t>yr</a:t>
                      </a:r>
                      <a:r>
                        <a:rPr lang="en-US" sz="1400" b="0" i="0" u="none" strike="noStrike" dirty="0">
                          <a:solidFill>
                            <a:srgbClr val="000000"/>
                          </a:solidFill>
                          <a:effectLst/>
                          <a:latin typeface="Century Gothic" panose="020B0502020202020204" pitchFamily="34" charset="0"/>
                        </a:rPr>
                        <a:t> </a:t>
                      </a:r>
                    </a:p>
                    <a:p>
                      <a:pPr algn="l" fontAlgn="b"/>
                      <a:r>
                        <a:rPr lang="en-US" sz="1400" b="0" i="0" u="none" strike="noStrike" dirty="0">
                          <a:solidFill>
                            <a:srgbClr val="000000"/>
                          </a:solidFill>
                          <a:effectLst/>
                          <a:latin typeface="Century Gothic" panose="020B0502020202020204" pitchFamily="34" charset="0"/>
                        </a:rPr>
                        <a:t>($18/</a:t>
                      </a:r>
                      <a:r>
                        <a:rPr lang="en-US" sz="1400" b="0" i="0" u="none" strike="noStrike" dirty="0" err="1">
                          <a:solidFill>
                            <a:srgbClr val="000000"/>
                          </a:solidFill>
                          <a:effectLst/>
                          <a:latin typeface="Century Gothic" panose="020B0502020202020204" pitchFamily="34" charset="0"/>
                        </a:rPr>
                        <a:t>hr</a:t>
                      </a:r>
                      <a:r>
                        <a:rPr lang="en-US" sz="1400" b="0" i="0" u="none" strike="noStrike" dirty="0">
                          <a:solidFill>
                            <a:srgbClr val="000000"/>
                          </a:solidFill>
                          <a:effectLst/>
                          <a:latin typeface="Century Gothic" panose="020B0502020202020204" pitchFamily="34" charset="0"/>
                        </a:rPr>
                        <a:t>)</a:t>
                      </a:r>
                    </a:p>
                  </a:txBody>
                  <a:tcPr marR="7144" marT="7144" marB="0" anchor="ctr"/>
                </a:tc>
                <a:extLst>
                  <a:ext uri="{0D108BD9-81ED-4DB2-BD59-A6C34878D82A}">
                    <a16:rowId xmlns:a16="http://schemas.microsoft.com/office/drawing/2014/main" val="4107355516"/>
                  </a:ext>
                </a:extLst>
              </a:tr>
              <a:tr h="5486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Certified </a:t>
                      </a:r>
                      <a:r>
                        <a:rPr lang="en-US" sz="1400" b="0" i="0" u="none" strike="noStrike" dirty="0">
                          <a:solidFill>
                            <a:srgbClr val="000000"/>
                          </a:solidFill>
                          <a:effectLst/>
                          <a:latin typeface="Century Gothic" panose="020B0502020202020204" pitchFamily="34" charset="0"/>
                        </a:rPr>
                        <a:t>Child Care </a:t>
                      </a: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Center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Teacher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18</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AA or BA</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20-30 credit hours/</a:t>
                      </a:r>
                    </a:p>
                    <a:p>
                      <a:pPr algn="l" fontAlgn="b"/>
                      <a:r>
                        <a:rPr lang="en-US" sz="1400" b="0" i="0" u="none" strike="noStrike" dirty="0">
                          <a:solidFill>
                            <a:srgbClr val="000000"/>
                          </a:solidFill>
                          <a:effectLst/>
                          <a:latin typeface="Century Gothic" panose="020B0502020202020204" pitchFamily="34" charset="0"/>
                        </a:rPr>
                        <a:t>10 credits in ECE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6 months teaching </a:t>
                      </a:r>
                    </a:p>
                  </a:txBody>
                  <a:tcPr marR="7144" marT="7144"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entury Gothic" panose="020B0502020202020204" pitchFamily="34" charset="0"/>
                        </a:rPr>
                        <a:t>$33,900/</a:t>
                      </a:r>
                      <a:r>
                        <a:rPr lang="en-US" sz="1400" b="0" i="0" u="none" strike="noStrike" dirty="0" err="1">
                          <a:solidFill>
                            <a:srgbClr val="000000"/>
                          </a:solidFill>
                          <a:effectLst/>
                          <a:latin typeface="Century Gothic" panose="020B0502020202020204" pitchFamily="34" charset="0"/>
                        </a:rPr>
                        <a:t>yr</a:t>
                      </a:r>
                      <a:r>
                        <a:rPr lang="en-US" sz="1400" b="0" i="0" u="none" strike="noStrike" dirty="0">
                          <a:solidFill>
                            <a:srgbClr val="000000"/>
                          </a:solidFill>
                          <a:effectLst/>
                          <a:latin typeface="Century Gothic" panose="020B0502020202020204" pitchFamily="34" charset="0"/>
                        </a:rPr>
                        <a:t> ($16.30/</a:t>
                      </a:r>
                      <a:r>
                        <a:rPr lang="en-US" sz="1400" b="0" i="0" u="none" strike="noStrike" dirty="0" err="1">
                          <a:solidFill>
                            <a:srgbClr val="000000"/>
                          </a:solidFill>
                          <a:effectLst/>
                          <a:latin typeface="Century Gothic" panose="020B0502020202020204" pitchFamily="34" charset="0"/>
                        </a:rPr>
                        <a:t>hr</a:t>
                      </a:r>
                      <a:r>
                        <a:rPr lang="en-US" sz="1400" b="0" i="0" u="none" strike="noStrike" dirty="0">
                          <a:solidFill>
                            <a:srgbClr val="000000"/>
                          </a:solidFill>
                          <a:effectLst/>
                          <a:latin typeface="Century Gothic" panose="020B0502020202020204" pitchFamily="34" charset="0"/>
                        </a:rPr>
                        <a:t>)</a:t>
                      </a:r>
                    </a:p>
                  </a:txBody>
                  <a:tcPr marR="7144" marT="7144" marB="0" anchor="ctr"/>
                </a:tc>
                <a:extLst>
                  <a:ext uri="{0D108BD9-81ED-4DB2-BD59-A6C34878D82A}">
                    <a16:rowId xmlns:a16="http://schemas.microsoft.com/office/drawing/2014/main" val="2269931061"/>
                  </a:ext>
                </a:extLst>
              </a:tr>
              <a:tr h="5486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Certified </a:t>
                      </a:r>
                      <a:r>
                        <a:rPr lang="en-US" sz="1400" b="0" i="0" u="none" strike="noStrike" dirty="0">
                          <a:solidFill>
                            <a:srgbClr val="000000"/>
                          </a:solidFill>
                          <a:effectLst/>
                          <a:latin typeface="Century Gothic" panose="020B0502020202020204" pitchFamily="34" charset="0"/>
                        </a:rPr>
                        <a:t>Child Care </a:t>
                      </a: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Center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Teacher’s Aid</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15-18</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N/A</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2 hours of ECE training</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Up to 4 months</a:t>
                      </a:r>
                    </a:p>
                  </a:txBody>
                  <a:tcPr marR="7144" marT="7144"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entury Gothic" panose="020B0502020202020204" pitchFamily="34" charset="0"/>
                        </a:rPr>
                        <a:t>$29-33,000/</a:t>
                      </a:r>
                      <a:r>
                        <a:rPr lang="en-US" sz="1400" b="0" i="0" u="none" strike="noStrike" dirty="0" err="1">
                          <a:solidFill>
                            <a:srgbClr val="000000"/>
                          </a:solidFill>
                          <a:effectLst/>
                          <a:latin typeface="Century Gothic" panose="020B0502020202020204" pitchFamily="34" charset="0"/>
                        </a:rPr>
                        <a:t>yr</a:t>
                      </a:r>
                      <a:r>
                        <a:rPr lang="en-US" sz="1400" b="0" i="0" u="none" strike="noStrike" dirty="0">
                          <a:solidFill>
                            <a:srgbClr val="000000"/>
                          </a:solidFill>
                          <a:effectLst/>
                          <a:latin typeface="Century Gothic" panose="020B0502020202020204" pitchFamily="34" charset="0"/>
                        </a:rPr>
                        <a:t> </a:t>
                      </a: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entury Gothic" panose="020B0502020202020204" pitchFamily="34" charset="0"/>
                        </a:rPr>
                        <a:t>($14-16/</a:t>
                      </a:r>
                      <a:r>
                        <a:rPr lang="en-US" sz="1400" b="0" i="0" u="none" strike="noStrike" dirty="0" err="1">
                          <a:solidFill>
                            <a:srgbClr val="000000"/>
                          </a:solidFill>
                          <a:effectLst/>
                          <a:latin typeface="Century Gothic" panose="020B0502020202020204" pitchFamily="34" charset="0"/>
                        </a:rPr>
                        <a:t>hr</a:t>
                      </a:r>
                      <a:r>
                        <a:rPr lang="en-US" sz="1400" b="0" i="0" u="none" strike="noStrike" dirty="0">
                          <a:solidFill>
                            <a:srgbClr val="000000"/>
                          </a:solidFill>
                          <a:effectLst/>
                          <a:latin typeface="Century Gothic" panose="020B0502020202020204" pitchFamily="34" charset="0"/>
                        </a:rPr>
                        <a:t>)</a:t>
                      </a:r>
                    </a:p>
                  </a:txBody>
                  <a:tcPr marR="7144" marT="7144" marB="0" anchor="ctr"/>
                </a:tc>
                <a:extLst>
                  <a:ext uri="{0D108BD9-81ED-4DB2-BD59-A6C34878D82A}">
                    <a16:rowId xmlns:a16="http://schemas.microsoft.com/office/drawing/2014/main" val="2732218815"/>
                  </a:ext>
                </a:extLst>
              </a:tr>
              <a:tr h="548640">
                <a:tc>
                  <a:txBody>
                    <a:bodyPr/>
                    <a:lstStyle/>
                    <a:p>
                      <a:pPr algn="l" fontAlgn="b"/>
                      <a:r>
                        <a:rPr lang="en-US" sz="1400" b="0" i="0" u="none" strike="noStrike" dirty="0">
                          <a:solidFill>
                            <a:srgbClr val="000000"/>
                          </a:solidFill>
                          <a:effectLst/>
                          <a:latin typeface="Century Gothic" panose="020B0502020202020204" pitchFamily="34" charset="0"/>
                        </a:rPr>
                        <a:t>Lebanon Police Dept </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Sworn LEO</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21</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High School Degree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Graduate police academy</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None </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$49-62,000/Yr</a:t>
                      </a:r>
                    </a:p>
                  </a:txBody>
                  <a:tcPr marR="7144" marT="7144" marB="0" anchor="ctr"/>
                </a:tc>
                <a:extLst>
                  <a:ext uri="{0D108BD9-81ED-4DB2-BD59-A6C34878D82A}">
                    <a16:rowId xmlns:a16="http://schemas.microsoft.com/office/drawing/2014/main" val="639987060"/>
                  </a:ext>
                </a:extLst>
              </a:tr>
              <a:tr h="548640">
                <a:tc>
                  <a:txBody>
                    <a:bodyPr/>
                    <a:lstStyle/>
                    <a:p>
                      <a:pPr algn="l" fontAlgn="b"/>
                      <a:r>
                        <a:rPr lang="en-US" sz="1400" b="0" i="0" u="none" strike="noStrike" dirty="0">
                          <a:solidFill>
                            <a:srgbClr val="000000"/>
                          </a:solidFill>
                          <a:effectLst/>
                          <a:latin typeface="Century Gothic" panose="020B0502020202020204" pitchFamily="34" charset="0"/>
                        </a:rPr>
                        <a:t>Greater Albany Public Schools</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Kindergarten teacher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21</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BA</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Teaching certification</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4 months student teaching</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$48-$70,00/Yr</a:t>
                      </a:r>
                    </a:p>
                  </a:txBody>
                  <a:tcPr marR="7144" marT="7144" marB="0" anchor="ctr"/>
                </a:tc>
                <a:extLst>
                  <a:ext uri="{0D108BD9-81ED-4DB2-BD59-A6C34878D82A}">
                    <a16:rowId xmlns:a16="http://schemas.microsoft.com/office/drawing/2014/main" val="628628432"/>
                  </a:ext>
                </a:extLst>
              </a:tr>
              <a:tr h="548640">
                <a:tc>
                  <a:txBody>
                    <a:bodyPr/>
                    <a:lstStyle/>
                    <a:p>
                      <a:pPr algn="l" fontAlgn="b"/>
                      <a:r>
                        <a:rPr lang="en-US" sz="1400" b="0" i="0" u="none" strike="noStrike" dirty="0">
                          <a:solidFill>
                            <a:srgbClr val="000000"/>
                          </a:solidFill>
                          <a:effectLst/>
                          <a:latin typeface="Century Gothic" panose="020B0502020202020204" pitchFamily="34" charset="0"/>
                        </a:rPr>
                        <a:t>Red Robin Gourmet Burgers, Albany</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Cook</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17</a:t>
                      </a:r>
                    </a:p>
                  </a:txBody>
                  <a:tcPr marR="7144" marT="7144"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entury Gothic" panose="020B0502020202020204" pitchFamily="34" charset="0"/>
                        </a:rPr>
                        <a:t>None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None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None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$33k/</a:t>
                      </a:r>
                      <a:r>
                        <a:rPr lang="en-US" sz="1400" b="0" i="0" u="none" strike="noStrike" dirty="0" err="1">
                          <a:solidFill>
                            <a:srgbClr val="000000"/>
                          </a:solidFill>
                          <a:effectLst/>
                          <a:latin typeface="Century Gothic" panose="020B0502020202020204" pitchFamily="34" charset="0"/>
                        </a:rPr>
                        <a:t>yr</a:t>
                      </a:r>
                      <a:r>
                        <a:rPr lang="en-US" sz="1400" b="0" i="0" u="none" strike="noStrike" dirty="0">
                          <a:solidFill>
                            <a:srgbClr val="000000"/>
                          </a:solidFill>
                          <a:effectLst/>
                          <a:latin typeface="Century Gothic" panose="020B0502020202020204" pitchFamily="34" charset="0"/>
                        </a:rPr>
                        <a:t> ($16/</a:t>
                      </a:r>
                      <a:r>
                        <a:rPr lang="en-US" sz="1400" b="0" i="0" u="none" strike="noStrike" dirty="0" err="1">
                          <a:solidFill>
                            <a:srgbClr val="000000"/>
                          </a:solidFill>
                          <a:effectLst/>
                          <a:latin typeface="Century Gothic" panose="020B0502020202020204" pitchFamily="34" charset="0"/>
                        </a:rPr>
                        <a:t>hr</a:t>
                      </a:r>
                      <a:r>
                        <a:rPr lang="en-US" sz="1400" b="0" i="0" u="none" strike="noStrike" dirty="0">
                          <a:solidFill>
                            <a:srgbClr val="000000"/>
                          </a:solidFill>
                          <a:effectLst/>
                          <a:latin typeface="Century Gothic" panose="020B0502020202020204" pitchFamily="34" charset="0"/>
                        </a:rPr>
                        <a:t>) </a:t>
                      </a:r>
                    </a:p>
                    <a:p>
                      <a:pPr algn="l" fontAlgn="b"/>
                      <a:r>
                        <a:rPr lang="en-US" sz="1400" b="0" i="0" u="none" strike="noStrike" dirty="0">
                          <a:solidFill>
                            <a:srgbClr val="000000"/>
                          </a:solidFill>
                          <a:effectLst/>
                          <a:latin typeface="Century Gothic" panose="020B0502020202020204" pitchFamily="34" charset="0"/>
                        </a:rPr>
                        <a:t>+ sharing tips </a:t>
                      </a:r>
                    </a:p>
                  </a:txBody>
                  <a:tcPr marR="7144" marT="7144" marB="0" anchor="ctr"/>
                </a:tc>
                <a:extLst>
                  <a:ext uri="{0D108BD9-81ED-4DB2-BD59-A6C34878D82A}">
                    <a16:rowId xmlns:a16="http://schemas.microsoft.com/office/drawing/2014/main" val="3780087237"/>
                  </a:ext>
                </a:extLst>
              </a:tr>
              <a:tr h="548640">
                <a:tc>
                  <a:txBody>
                    <a:bodyPr/>
                    <a:lstStyle/>
                    <a:p>
                      <a:pPr algn="l" fontAlgn="b"/>
                      <a:r>
                        <a:rPr lang="en-US" sz="1400" b="0" i="0" u="none" strike="noStrike" dirty="0">
                          <a:solidFill>
                            <a:srgbClr val="000000"/>
                          </a:solidFill>
                          <a:effectLst/>
                          <a:latin typeface="Century Gothic" panose="020B0502020202020204" pitchFamily="34" charset="0"/>
                        </a:rPr>
                        <a:t>Target Distribution Center, Albany</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Warehouse Worker</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18</a:t>
                      </a:r>
                    </a:p>
                  </a:txBody>
                  <a:tcPr marR="7144" marT="7144"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entury Gothic" panose="020B0502020202020204" pitchFamily="34" charset="0"/>
                        </a:rPr>
                        <a:t>None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None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None</a:t>
                      </a:r>
                    </a:p>
                  </a:txBody>
                  <a:tcPr marR="7144" marT="7144" marB="0" anchor="ctr"/>
                </a:tc>
                <a:tc>
                  <a:txBody>
                    <a:bodyPr/>
                    <a:lstStyle/>
                    <a:p>
                      <a:pPr algn="l" fontAlgn="b"/>
                      <a:r>
                        <a:rPr lang="en-US" sz="1400" b="0" i="0" u="none" strike="noStrike" dirty="0">
                          <a:solidFill>
                            <a:srgbClr val="000000"/>
                          </a:solidFill>
                          <a:effectLst/>
                          <a:latin typeface="Century Gothic" panose="020B0502020202020204" pitchFamily="34" charset="0"/>
                        </a:rPr>
                        <a:t>$21.25/</a:t>
                      </a:r>
                      <a:r>
                        <a:rPr lang="en-US" sz="1400" b="0" i="0" u="none" strike="noStrike" dirty="0" err="1">
                          <a:solidFill>
                            <a:srgbClr val="000000"/>
                          </a:solidFill>
                          <a:effectLst/>
                          <a:latin typeface="Century Gothic" panose="020B0502020202020204" pitchFamily="34" charset="0"/>
                        </a:rPr>
                        <a:t>hr</a:t>
                      </a:r>
                      <a:endParaRPr lang="en-US" sz="1400" b="0" i="0" u="none" strike="noStrike" dirty="0">
                        <a:solidFill>
                          <a:srgbClr val="000000"/>
                        </a:solidFill>
                        <a:effectLst/>
                        <a:latin typeface="Century Gothic" panose="020B0502020202020204" pitchFamily="34" charset="0"/>
                      </a:endParaRPr>
                    </a:p>
                  </a:txBody>
                  <a:tcPr marR="7144" marT="7144" marB="0" anchor="ctr"/>
                </a:tc>
                <a:extLst>
                  <a:ext uri="{0D108BD9-81ED-4DB2-BD59-A6C34878D82A}">
                    <a16:rowId xmlns:a16="http://schemas.microsoft.com/office/drawing/2014/main" val="3304451185"/>
                  </a:ext>
                </a:extLst>
              </a:tr>
            </a:tbl>
          </a:graphicData>
        </a:graphic>
      </p:graphicFrame>
      <p:sp>
        <p:nvSpPr>
          <p:cNvPr id="4" name="Slide Number Placeholder 3">
            <a:extLst>
              <a:ext uri="{FF2B5EF4-FFF2-40B4-BE49-F238E27FC236}">
                <a16:creationId xmlns:a16="http://schemas.microsoft.com/office/drawing/2014/main" id="{B18E4FA1-22BC-4AA4-86C5-CB21FB13E0E5}"/>
              </a:ext>
            </a:extLst>
          </p:cNvPr>
          <p:cNvSpPr>
            <a:spLocks noGrp="1"/>
          </p:cNvSpPr>
          <p:nvPr>
            <p:ph type="sldNum" sz="quarter" idx="12"/>
          </p:nvPr>
        </p:nvSpPr>
        <p:spPr>
          <a:xfrm>
            <a:off x="11068050" y="6460019"/>
            <a:ext cx="285750" cy="261458"/>
          </a:xfrm>
        </p:spPr>
        <p:txBody>
          <a:bodyPr/>
          <a:lstStyle/>
          <a:p>
            <a:fld id="{A250370D-5C5E-4416-B725-DAEB11E41D28}" type="slidenum">
              <a:rPr lang="en-US" smtClean="0"/>
              <a:t>7</a:t>
            </a:fld>
            <a:endParaRPr lang="en-US" dirty="0"/>
          </a:p>
        </p:txBody>
      </p:sp>
      <p:sp>
        <p:nvSpPr>
          <p:cNvPr id="3" name="Rectangle 2">
            <a:extLst>
              <a:ext uri="{FF2B5EF4-FFF2-40B4-BE49-F238E27FC236}">
                <a16:creationId xmlns:a16="http://schemas.microsoft.com/office/drawing/2014/main" id="{E7BC6C4E-D069-4A66-A545-73FA3910FE6E}"/>
              </a:ext>
            </a:extLst>
          </p:cNvPr>
          <p:cNvSpPr/>
          <p:nvPr/>
        </p:nvSpPr>
        <p:spPr>
          <a:xfrm>
            <a:off x="3838580" y="811727"/>
            <a:ext cx="4504759" cy="369332"/>
          </a:xfrm>
          <a:prstGeom prst="rect">
            <a:avLst/>
          </a:prstGeom>
        </p:spPr>
        <p:txBody>
          <a:bodyPr wrap="none">
            <a:spAutoFit/>
          </a:bodyPr>
          <a:lstStyle/>
          <a:p>
            <a:r>
              <a:rPr lang="en-US" dirty="0"/>
              <a:t> </a:t>
            </a:r>
            <a:r>
              <a:rPr lang="en-US" b="1" dirty="0"/>
              <a:t>(Oregon minimum wage 2023: $14.20)</a:t>
            </a:r>
            <a:endParaRPr lang="en-US" dirty="0"/>
          </a:p>
        </p:txBody>
      </p:sp>
    </p:spTree>
    <p:extLst>
      <p:ext uri="{BB962C8B-B14F-4D97-AF65-F5344CB8AC3E}">
        <p14:creationId xmlns:p14="http://schemas.microsoft.com/office/powerpoint/2010/main" val="3414200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C70D1-106E-42C8-9728-D86A2765307F}"/>
              </a:ext>
            </a:extLst>
          </p:cNvPr>
          <p:cNvSpPr>
            <a:spLocks noGrp="1"/>
          </p:cNvSpPr>
          <p:nvPr>
            <p:ph type="title"/>
          </p:nvPr>
        </p:nvSpPr>
        <p:spPr>
          <a:xfrm>
            <a:off x="1652587" y="272260"/>
            <a:ext cx="8886824" cy="1325563"/>
          </a:xfrm>
        </p:spPr>
        <p:txBody>
          <a:bodyPr>
            <a:noAutofit/>
          </a:bodyPr>
          <a:lstStyle/>
          <a:p>
            <a:pPr algn="ctr">
              <a:lnSpc>
                <a:spcPct val="100000"/>
              </a:lnSpc>
            </a:pPr>
            <a:r>
              <a:rPr lang="en-US" sz="4000" b="1" dirty="0">
                <a:solidFill>
                  <a:schemeClr val="accent1"/>
                </a:solidFill>
              </a:rPr>
              <a:t>The Effects of the Child Care Crisis </a:t>
            </a:r>
            <a:br>
              <a:rPr lang="en-US" sz="4000" b="1" dirty="0">
                <a:solidFill>
                  <a:schemeClr val="accent1"/>
                </a:solidFill>
              </a:rPr>
            </a:br>
            <a:r>
              <a:rPr lang="en-US" sz="4000" b="1" dirty="0">
                <a:solidFill>
                  <a:schemeClr val="accent1"/>
                </a:solidFill>
              </a:rPr>
              <a:t>on the Business Community</a:t>
            </a:r>
          </a:p>
        </p:txBody>
      </p:sp>
      <p:sp>
        <p:nvSpPr>
          <p:cNvPr id="4" name="Slide Number Placeholder 3">
            <a:extLst>
              <a:ext uri="{FF2B5EF4-FFF2-40B4-BE49-F238E27FC236}">
                <a16:creationId xmlns:a16="http://schemas.microsoft.com/office/drawing/2014/main" id="{BB37E2F1-5AAF-4FC8-9406-4DD5EB41BCFC}"/>
              </a:ext>
            </a:extLst>
          </p:cNvPr>
          <p:cNvSpPr>
            <a:spLocks noGrp="1"/>
          </p:cNvSpPr>
          <p:nvPr>
            <p:ph type="sldNum" sz="quarter" idx="12"/>
          </p:nvPr>
        </p:nvSpPr>
        <p:spPr>
          <a:xfrm>
            <a:off x="11442394" y="6357593"/>
            <a:ext cx="338566" cy="365125"/>
          </a:xfrm>
        </p:spPr>
        <p:txBody>
          <a:bodyPr/>
          <a:lstStyle/>
          <a:p>
            <a:fld id="{A250370D-5C5E-4416-B725-DAEB11E41D28}" type="slidenum">
              <a:rPr lang="en-US" smtClean="0"/>
              <a:t>8</a:t>
            </a:fld>
            <a:endParaRPr lang="en-US" dirty="0"/>
          </a:p>
        </p:txBody>
      </p:sp>
      <p:pic>
        <p:nvPicPr>
          <p:cNvPr id="7" name="Picture 6">
            <a:extLst>
              <a:ext uri="{FF2B5EF4-FFF2-40B4-BE49-F238E27FC236}">
                <a16:creationId xmlns:a16="http://schemas.microsoft.com/office/drawing/2014/main" id="{198C7EDF-19F8-4F53-98BA-50A4E52C8C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6743" y="1413554"/>
            <a:ext cx="9438513" cy="5309164"/>
          </a:xfrm>
          <a:prstGeom prst="rect">
            <a:avLst/>
          </a:prstGeom>
        </p:spPr>
      </p:pic>
    </p:spTree>
    <p:extLst>
      <p:ext uri="{BB962C8B-B14F-4D97-AF65-F5344CB8AC3E}">
        <p14:creationId xmlns:p14="http://schemas.microsoft.com/office/powerpoint/2010/main" val="161934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0C2C3-6BF6-45D2-90F5-422847ADF237}"/>
              </a:ext>
            </a:extLst>
          </p:cNvPr>
          <p:cNvSpPr>
            <a:spLocks noGrp="1"/>
          </p:cNvSpPr>
          <p:nvPr>
            <p:ph type="title"/>
          </p:nvPr>
        </p:nvSpPr>
        <p:spPr/>
        <p:txBody>
          <a:bodyPr>
            <a:normAutofit/>
          </a:bodyPr>
          <a:lstStyle/>
          <a:p>
            <a:pPr>
              <a:spcBef>
                <a:spcPts val="1350"/>
              </a:spcBef>
              <a:spcAft>
                <a:spcPts val="900"/>
              </a:spcAft>
            </a:pPr>
            <a:r>
              <a:rPr lang="en-US" sz="3200" b="1" dirty="0">
                <a:solidFill>
                  <a:schemeClr val="accent2"/>
                </a:solidFill>
              </a:rPr>
              <a:t>This Pain is Nationwide</a:t>
            </a:r>
          </a:p>
        </p:txBody>
      </p:sp>
      <p:sp>
        <p:nvSpPr>
          <p:cNvPr id="3" name="Content Placeholder 2">
            <a:extLst>
              <a:ext uri="{FF2B5EF4-FFF2-40B4-BE49-F238E27FC236}">
                <a16:creationId xmlns:a16="http://schemas.microsoft.com/office/drawing/2014/main" id="{BA5884BE-5169-4CF3-B3FD-79A566FFC6F8}"/>
              </a:ext>
            </a:extLst>
          </p:cNvPr>
          <p:cNvSpPr>
            <a:spLocks noGrp="1"/>
          </p:cNvSpPr>
          <p:nvPr>
            <p:ph idx="1"/>
          </p:nvPr>
        </p:nvSpPr>
        <p:spPr>
          <a:xfrm>
            <a:off x="838200" y="1690692"/>
            <a:ext cx="10515600" cy="4203700"/>
          </a:xfrm>
        </p:spPr>
        <p:txBody>
          <a:bodyPr>
            <a:normAutofit/>
          </a:bodyPr>
          <a:lstStyle/>
          <a:p>
            <a:pPr>
              <a:lnSpc>
                <a:spcPct val="150000"/>
              </a:lnSpc>
              <a:spcBef>
                <a:spcPts val="0"/>
              </a:spcBef>
              <a:spcAft>
                <a:spcPts val="600"/>
              </a:spcAft>
            </a:pPr>
            <a:r>
              <a:rPr lang="en-US" sz="1800" dirty="0"/>
              <a:t>"U.S. businesses lose $3 billion annually due to employee absenteeism as the result of child care breakdowns.“ </a:t>
            </a:r>
            <a:r>
              <a:rPr lang="en-US" sz="1800" baseline="30000" dirty="0"/>
              <a:t>9</a:t>
            </a:r>
          </a:p>
          <a:p>
            <a:pPr>
              <a:lnSpc>
                <a:spcPct val="150000"/>
              </a:lnSpc>
              <a:spcBef>
                <a:spcPts val="0"/>
              </a:spcBef>
              <a:spcAft>
                <a:spcPts val="600"/>
              </a:spcAft>
            </a:pPr>
            <a:r>
              <a:rPr lang="en-US" sz="1800" dirty="0"/>
              <a:t>"During a three-month period, 29% of employed parents experienced some kind of child care breakdown, resulting in absenteeism, tardiness, and reduced concentration at work.“ </a:t>
            </a:r>
            <a:r>
              <a:rPr lang="en-US" sz="1800" baseline="30000" dirty="0"/>
              <a:t>10</a:t>
            </a:r>
            <a:r>
              <a:rPr lang="en-US" sz="1800" dirty="0"/>
              <a:t> </a:t>
            </a:r>
          </a:p>
          <a:p>
            <a:pPr>
              <a:lnSpc>
                <a:spcPct val="150000"/>
              </a:lnSpc>
              <a:spcBef>
                <a:spcPts val="0"/>
              </a:spcBef>
              <a:spcAft>
                <a:spcPts val="600"/>
              </a:spcAft>
            </a:pPr>
            <a:r>
              <a:rPr lang="en-US" sz="1800" dirty="0"/>
              <a:t>“In each year from 2016 to 2018, more than 2 million parents of children age 5 and younger, 9%, or nearly 1 in 10 parents, had to quit a job, not take a job, or greatly change their job because of child care problems.” </a:t>
            </a:r>
            <a:r>
              <a:rPr lang="en-US" sz="1800" baseline="30000" dirty="0"/>
              <a:t>11</a:t>
            </a:r>
            <a:endParaRPr lang="en-US" dirty="0"/>
          </a:p>
        </p:txBody>
      </p:sp>
      <p:sp>
        <p:nvSpPr>
          <p:cNvPr id="5" name="Slide Number Placeholder 4">
            <a:extLst>
              <a:ext uri="{FF2B5EF4-FFF2-40B4-BE49-F238E27FC236}">
                <a16:creationId xmlns:a16="http://schemas.microsoft.com/office/drawing/2014/main" id="{87A3A8E4-9C15-4846-B3A5-EA9A5DA3FD32}"/>
              </a:ext>
            </a:extLst>
          </p:cNvPr>
          <p:cNvSpPr>
            <a:spLocks noGrp="1"/>
          </p:cNvSpPr>
          <p:nvPr>
            <p:ph type="sldNum" sz="quarter" idx="12"/>
          </p:nvPr>
        </p:nvSpPr>
        <p:spPr/>
        <p:txBody>
          <a:bodyPr/>
          <a:lstStyle/>
          <a:p>
            <a:fld id="{A250370D-5C5E-4416-B725-DAEB11E41D28}" type="slidenum">
              <a:rPr lang="en-US" sz="1000" b="0" smtClean="0"/>
              <a:t>9</a:t>
            </a:fld>
            <a:endParaRPr lang="en-US" sz="1000" b="0" dirty="0"/>
          </a:p>
        </p:txBody>
      </p:sp>
    </p:spTree>
    <p:extLst>
      <p:ext uri="{BB962C8B-B14F-4D97-AF65-F5344CB8AC3E}">
        <p14:creationId xmlns:p14="http://schemas.microsoft.com/office/powerpoint/2010/main" val="391186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L Hub">
  <a:themeElements>
    <a:clrScheme name="EL Hub">
      <a:dk1>
        <a:srgbClr val="262926"/>
      </a:dk1>
      <a:lt1>
        <a:sysClr val="window" lastClr="FFFFFF"/>
      </a:lt1>
      <a:dk2>
        <a:srgbClr val="262926"/>
      </a:dk2>
      <a:lt2>
        <a:srgbClr val="FFFFFF"/>
      </a:lt2>
      <a:accent1>
        <a:srgbClr val="2E8C9E"/>
      </a:accent1>
      <a:accent2>
        <a:srgbClr val="EF7822"/>
      </a:accent2>
      <a:accent3>
        <a:srgbClr val="5DC0A1"/>
      </a:accent3>
      <a:accent4>
        <a:srgbClr val="F4BF26"/>
      </a:accent4>
      <a:accent5>
        <a:srgbClr val="DE3D3D"/>
      </a:accent5>
      <a:accent6>
        <a:srgbClr val="262926"/>
      </a:accent6>
      <a:hlink>
        <a:srgbClr val="2E8C9E"/>
      </a:hlink>
      <a:folHlink>
        <a:srgbClr val="EF782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 Hub" id="{D337710B-067D-45CD-98EB-15366BB75CC1}" vid="{F216453C-098A-4B3A-AC79-71B8C4BE6B2F}"/>
    </a:ext>
  </a:extLst>
</a:theme>
</file>

<file path=ppt/theme/theme2.xml><?xml version="1.0" encoding="utf-8"?>
<a:theme xmlns:a="http://schemas.openxmlformats.org/drawingml/2006/main" name="EL Hub 2">
  <a:themeElements>
    <a:clrScheme name="EL Hub">
      <a:dk1>
        <a:srgbClr val="262926"/>
      </a:dk1>
      <a:lt1>
        <a:sysClr val="window" lastClr="FFFFFF"/>
      </a:lt1>
      <a:dk2>
        <a:srgbClr val="262926"/>
      </a:dk2>
      <a:lt2>
        <a:srgbClr val="FFFFFF"/>
      </a:lt2>
      <a:accent1>
        <a:srgbClr val="2E8C9E"/>
      </a:accent1>
      <a:accent2>
        <a:srgbClr val="EF7822"/>
      </a:accent2>
      <a:accent3>
        <a:srgbClr val="5DC0A1"/>
      </a:accent3>
      <a:accent4>
        <a:srgbClr val="F4BF26"/>
      </a:accent4>
      <a:accent5>
        <a:srgbClr val="DE3D3D"/>
      </a:accent5>
      <a:accent6>
        <a:srgbClr val="262926"/>
      </a:accent6>
      <a:hlink>
        <a:srgbClr val="2E8C9E"/>
      </a:hlink>
      <a:folHlink>
        <a:srgbClr val="EF782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 Hub 2" id="{3E7B5161-12F9-492A-BB19-8376BEEB7B2A}" vid="{0CD44DB8-F49C-48CC-90C2-FAE288289D60}"/>
    </a:ext>
  </a:extLst>
</a:theme>
</file>

<file path=ppt/theme/theme3.xml><?xml version="1.0" encoding="utf-8"?>
<a:theme xmlns:a="http://schemas.openxmlformats.org/drawingml/2006/main" name="1_Custom Design">
  <a:themeElements>
    <a:clrScheme name="EL Hub">
      <a:dk1>
        <a:srgbClr val="262926"/>
      </a:dk1>
      <a:lt1>
        <a:sysClr val="window" lastClr="FFFFFF"/>
      </a:lt1>
      <a:dk2>
        <a:srgbClr val="262926"/>
      </a:dk2>
      <a:lt2>
        <a:srgbClr val="FFFFFF"/>
      </a:lt2>
      <a:accent1>
        <a:srgbClr val="2E8C9E"/>
      </a:accent1>
      <a:accent2>
        <a:srgbClr val="EF7822"/>
      </a:accent2>
      <a:accent3>
        <a:srgbClr val="5DC0A1"/>
      </a:accent3>
      <a:accent4>
        <a:srgbClr val="F4BF26"/>
      </a:accent4>
      <a:accent5>
        <a:srgbClr val="DE3D3D"/>
      </a:accent5>
      <a:accent6>
        <a:srgbClr val="262926"/>
      </a:accent6>
      <a:hlink>
        <a:srgbClr val="2E8C9E"/>
      </a:hlink>
      <a:folHlink>
        <a:srgbClr val="EF782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2E8C9E"/>
      </a:accent1>
      <a:accent2>
        <a:srgbClr val="EF7822"/>
      </a:accent2>
      <a:accent3>
        <a:srgbClr val="5DC0A1"/>
      </a:accent3>
      <a:accent4>
        <a:srgbClr val="F4BF26"/>
      </a:accent4>
      <a:accent5>
        <a:srgbClr val="DE3D3D"/>
      </a:accent5>
      <a:accent6>
        <a:srgbClr val="262926"/>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12894</TotalTime>
  <Words>1363</Words>
  <Application>Microsoft Office PowerPoint</Application>
  <PresentationFormat>Widescreen</PresentationFormat>
  <Paragraphs>170</Paragraphs>
  <Slides>14</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14</vt:i4>
      </vt:variant>
    </vt:vector>
  </HeadingPairs>
  <TitlesOfParts>
    <vt:vector size="22" baseType="lpstr">
      <vt:lpstr>Arial</vt:lpstr>
      <vt:lpstr>Calibri</vt:lpstr>
      <vt:lpstr>Century Gothic</vt:lpstr>
      <vt:lpstr>Times New Roman</vt:lpstr>
      <vt:lpstr>EL Hub</vt:lpstr>
      <vt:lpstr>EL Hub 2</vt:lpstr>
      <vt:lpstr>1_Custom Design</vt:lpstr>
      <vt:lpstr>1_Office Theme</vt:lpstr>
      <vt:lpstr>      Business Outreach Initiative:  Child Care for Working Families</vt:lpstr>
      <vt:lpstr>The Early Learning Hub (EL Hub) of Linn, Benton &amp; Lincoln Counties brings together over 200 partners to increase family stability, improve kindergarten readiness, and ensure service coordination that is equitable as well as culturally and linguistically competent.   The EL Hub looks to create a growing network within the three county business community in a mutually beneficial partnership to seek solutions to the current child care crisis.   The objective of this presentation is to educate businesses and other employers about the child care crisis, to gather data from the business community about how the crisis is affecting them, and to solicit assistance from business leadership for solutions that can provide help to working parents and guardians.</vt:lpstr>
      <vt:lpstr>Oregon’s Child Care Crisis</vt:lpstr>
      <vt:lpstr>PowerPoint Presentation</vt:lpstr>
      <vt:lpstr>Prohibitive Child Care Costs</vt:lpstr>
      <vt:lpstr>Lack of Availability</vt:lpstr>
      <vt:lpstr>Compensation Comparison</vt:lpstr>
      <vt:lpstr>The Effects of the Child Care Crisis  on the Business Community</vt:lpstr>
      <vt:lpstr>This Pain is Nationwide</vt:lpstr>
      <vt:lpstr>Child Care Solution Options</vt:lpstr>
      <vt:lpstr>Assisting Employees With Child Care:  The Five Negative Effects Turn into the Returns on Investment</vt:lpstr>
      <vt:lpstr>The Biological ROI: Child Brain Development                     </vt:lpstr>
      <vt:lpstr>Questions/Comments/Concerns?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Steinhauser</dc:creator>
  <cp:lastModifiedBy>Bryan Steinhauser</cp:lastModifiedBy>
  <cp:revision>1244</cp:revision>
  <cp:lastPrinted>2023-12-05T21:04:11Z</cp:lastPrinted>
  <dcterms:created xsi:type="dcterms:W3CDTF">2022-05-06T21:31:56Z</dcterms:created>
  <dcterms:modified xsi:type="dcterms:W3CDTF">2024-02-05T16:29:32Z</dcterms:modified>
</cp:coreProperties>
</file>