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Century Gothic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enturyGothic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enturyGothic-italic.fntdata"/><Relationship Id="rId30" Type="http://schemas.openxmlformats.org/officeDocument/2006/relationships/font" Target="fonts/CenturyGothic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CenturyGothic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83e586cc2e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83e586cc2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4aa0e495d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4aa0e495d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8518d2308e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8518d2308e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4aa0e495d1_0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4aa0e495d1_0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4aa0e495d1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4aa0e495d1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4aa0e495d1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4aa0e495d1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8518d2308e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8518d2308e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4aa0e495d1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4aa0e495d1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4aa0e495d1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4aa0e495d1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4aa0e495d1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4aa0e495d1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4aa0e495d1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4aa0e495d1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4aa0e495d1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4aa0e495d1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4aa0e495d1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4aa0e495d1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4aa0e495d1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4aa0e495d1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4aa0e495d1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4aa0e495d1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4aa0e495d1_0_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4aa0e495d1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4aa0e495d1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4aa0e495d1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8518d2308e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8518d2308e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4aa0e495d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4aa0e495d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8518d2308e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8518d2308e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885632106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885632106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8518d2308e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8518d2308e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4aa0e495d1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4aa0e495d1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59246" l="29839" r="29534" t="0"/>
          <a:stretch/>
        </p:blipFill>
        <p:spPr>
          <a:xfrm>
            <a:off x="4087798" y="4413475"/>
            <a:ext cx="1009475" cy="56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0" l="5922" r="-988" t="0"/>
          <a:stretch/>
        </p:blipFill>
        <p:spPr>
          <a:xfrm flipH="1">
            <a:off x="1808300" y="0"/>
            <a:ext cx="73357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 rot="522">
            <a:off x="0" y="175"/>
            <a:ext cx="1974900" cy="5208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</a:blip>
          <a:srcRect b="18227" l="0" r="0" t="0"/>
          <a:stretch/>
        </p:blipFill>
        <p:spPr>
          <a:xfrm>
            <a:off x="6337300" y="4366650"/>
            <a:ext cx="2528451" cy="50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6">
            <a:alphaModFix/>
          </a:blip>
          <a:srcRect b="29201" l="8659" r="4133" t="16051"/>
          <a:stretch/>
        </p:blipFill>
        <p:spPr>
          <a:xfrm rot="5400000">
            <a:off x="387176" y="1489148"/>
            <a:ext cx="5172598" cy="219430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384650" y="1726950"/>
            <a:ext cx="40689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Regional</a:t>
            </a:r>
            <a:endParaRPr sz="4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Databook</a:t>
            </a:r>
            <a:endParaRPr sz="4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426900" y="1408675"/>
            <a:ext cx="4068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Executive Summary</a:t>
            </a:r>
            <a:endParaRPr b="1"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426900" y="3170700"/>
            <a:ext cx="40689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2023 Edition</a:t>
            </a:r>
            <a:endParaRPr b="1" sz="17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/>
        </p:nvSpPr>
        <p:spPr>
          <a:xfrm>
            <a:off x="453699" y="3512800"/>
            <a:ext cx="47850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Linn County has the highest number of students experiencing homelessness in our region. </a:t>
            </a:r>
            <a:r>
              <a:rPr lang="en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(993)</a:t>
            </a:r>
            <a:r>
              <a:rPr lang="en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2" name="Google Shape;132;p22"/>
          <p:cNvSpPr txBox="1"/>
          <p:nvPr>
            <p:ph type="title"/>
          </p:nvPr>
        </p:nvSpPr>
        <p:spPr>
          <a:xfrm>
            <a:off x="453700" y="376400"/>
            <a:ext cx="7121100" cy="33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42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More than 1 in 10 students in Lincoln County lack stable housing. </a:t>
            </a:r>
            <a:r>
              <a:rPr lang="en" sz="242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Lincoln County has the highest percentage of students lacking stable housing in our region in the past four years. </a:t>
            </a:r>
            <a:r>
              <a:rPr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(12.1%)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22"/>
          <p:cNvSpPr txBox="1"/>
          <p:nvPr/>
        </p:nvSpPr>
        <p:spPr>
          <a:xfrm>
            <a:off x="184575" y="4642625"/>
            <a:ext cx="600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</a:t>
            </a: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| Lincoln County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452650" y="794900"/>
            <a:ext cx="5262300" cy="14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Children living in food-insecure households have </a:t>
            </a:r>
            <a:r>
              <a:rPr b="1" lang="en" sz="242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limited or uncertain availability of nutritionally adequate food.</a:t>
            </a:r>
            <a:endParaRPr b="1" sz="242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23"/>
          <p:cNvSpPr txBox="1"/>
          <p:nvPr/>
        </p:nvSpPr>
        <p:spPr>
          <a:xfrm>
            <a:off x="452650" y="2833800"/>
            <a:ext cx="4787100" cy="11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70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Lincoln County has the highest percentage of children in food-insecure households</a:t>
            </a:r>
            <a:r>
              <a:rPr lang="en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(24.4%)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0" name="Google Shape;140;p23"/>
          <p:cNvSpPr txBox="1"/>
          <p:nvPr/>
        </p:nvSpPr>
        <p:spPr>
          <a:xfrm>
            <a:off x="452650" y="3577103"/>
            <a:ext cx="23664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Linn County (18.5%) </a:t>
            </a:r>
            <a:endParaRPr sz="1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Benton County (13.4%)</a:t>
            </a:r>
            <a:endParaRPr sz="1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Statewide level (15.4%)</a:t>
            </a:r>
            <a:endParaRPr sz="1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1" name="Google Shape;141;p23"/>
          <p:cNvPicPr preferRelativeResize="0"/>
          <p:nvPr/>
        </p:nvPicPr>
        <p:blipFill rotWithShape="1">
          <a:blip r:embed="rId3">
            <a:alphaModFix/>
          </a:blip>
          <a:srcRect b="0" l="13025" r="46066" t="0"/>
          <a:stretch/>
        </p:blipFill>
        <p:spPr>
          <a:xfrm>
            <a:off x="5987150" y="0"/>
            <a:ext cx="3156849" cy="5143501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2" name="Google Shape;142;p23"/>
          <p:cNvSpPr txBox="1"/>
          <p:nvPr/>
        </p:nvSpPr>
        <p:spPr>
          <a:xfrm>
            <a:off x="184575" y="4642625"/>
            <a:ext cx="600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</a:t>
            </a: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| Lincoln County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/>
        </p:nvSpPr>
        <p:spPr>
          <a:xfrm>
            <a:off x="532925" y="1767575"/>
            <a:ext cx="67014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3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Wellbeing</a:t>
            </a:r>
            <a:endParaRPr b="1" sz="83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24"/>
          <p:cNvSpPr txBox="1"/>
          <p:nvPr/>
        </p:nvSpPr>
        <p:spPr>
          <a:xfrm>
            <a:off x="609125" y="3112425"/>
            <a:ext cx="67014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2023 Regional Databook Executive Summary </a:t>
            </a:r>
            <a:endParaRPr b="1" sz="17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24"/>
          <p:cNvPicPr preferRelativeResize="0"/>
          <p:nvPr/>
        </p:nvPicPr>
        <p:blipFill rotWithShape="1">
          <a:blip r:embed="rId3">
            <a:alphaModFix/>
          </a:blip>
          <a:srcRect b="0" l="0" r="64886" t="0"/>
          <a:stretch/>
        </p:blipFill>
        <p:spPr>
          <a:xfrm>
            <a:off x="609125" y="1287500"/>
            <a:ext cx="912225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/>
          <p:nvPr>
            <p:ph type="title"/>
          </p:nvPr>
        </p:nvSpPr>
        <p:spPr>
          <a:xfrm>
            <a:off x="3807725" y="793500"/>
            <a:ext cx="4797300" cy="14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42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Two-year-old immunization rates have improved</a:t>
            </a:r>
            <a:r>
              <a:rPr lang="en" sz="242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 our region but are still lower than the statewide rate (71%).</a:t>
            </a:r>
            <a:endParaRPr b="1" sz="242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p25"/>
          <p:cNvSpPr txBox="1"/>
          <p:nvPr/>
        </p:nvSpPr>
        <p:spPr>
          <a:xfrm>
            <a:off x="3807725" y="2845125"/>
            <a:ext cx="4604700" cy="11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70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Linn County had the highest immunization rate in 2021 </a:t>
            </a:r>
            <a:r>
              <a:rPr lang="en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(70%)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6" name="Google Shape;156;p25"/>
          <p:cNvSpPr txBox="1"/>
          <p:nvPr/>
        </p:nvSpPr>
        <p:spPr>
          <a:xfrm>
            <a:off x="3807725" y="3588425"/>
            <a:ext cx="2854200" cy="11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700"/>
              </a:spcAft>
              <a:buNone/>
            </a:pPr>
            <a:r>
              <a:rPr lang="en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Benton County (61.8%) </a:t>
            </a:r>
            <a:br>
              <a:rPr lang="en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Lincoln County (61.7%)</a:t>
            </a:r>
            <a:endParaRPr sz="1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7" name="Google Shape;157;p25"/>
          <p:cNvPicPr preferRelativeResize="0"/>
          <p:nvPr/>
        </p:nvPicPr>
        <p:blipFill rotWithShape="1">
          <a:blip r:embed="rId3">
            <a:alphaModFix/>
          </a:blip>
          <a:srcRect b="0" l="31781" r="26196" t="0"/>
          <a:stretch/>
        </p:blipFill>
        <p:spPr>
          <a:xfrm>
            <a:off x="0" y="0"/>
            <a:ext cx="3243023" cy="5143501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8" name="Google Shape;158;p25"/>
          <p:cNvSpPr txBox="1"/>
          <p:nvPr/>
        </p:nvSpPr>
        <p:spPr>
          <a:xfrm>
            <a:off x="184575" y="4642625"/>
            <a:ext cx="600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13</a:t>
            </a: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| Linn County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/>
        </p:nvSpPr>
        <p:spPr>
          <a:xfrm>
            <a:off x="490750" y="884500"/>
            <a:ext cx="4748100" cy="31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700"/>
              </a:spcAft>
              <a:buNone/>
            </a:pPr>
            <a:r>
              <a:rPr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Percentage of young children (under 6 years) without health insurance:</a:t>
            </a:r>
            <a:br>
              <a:rPr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Linn County </a:t>
            </a:r>
            <a:r>
              <a:rPr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8.2%</a:t>
            </a:r>
            <a:br>
              <a:rPr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Lincoln County </a:t>
            </a:r>
            <a:r>
              <a:rPr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5.2% </a:t>
            </a:r>
            <a:br>
              <a:rPr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Statewide Rate 2.9%</a:t>
            </a:r>
            <a:br>
              <a:rPr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Benton County 1.4%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6"/>
          <p:cNvPicPr preferRelativeResize="0"/>
          <p:nvPr/>
        </p:nvPicPr>
        <p:blipFill rotWithShape="1">
          <a:blip r:embed="rId3">
            <a:alphaModFix/>
          </a:blip>
          <a:srcRect b="0" l="37568" r="16380" t="0"/>
          <a:stretch/>
        </p:blipFill>
        <p:spPr>
          <a:xfrm>
            <a:off x="5590275" y="0"/>
            <a:ext cx="3553725" cy="5143501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5" name="Google Shape;165;p26"/>
          <p:cNvSpPr txBox="1"/>
          <p:nvPr/>
        </p:nvSpPr>
        <p:spPr>
          <a:xfrm>
            <a:off x="184575" y="4642625"/>
            <a:ext cx="600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14</a:t>
            </a: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| Linn County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>
            <p:ph idx="4294967295" type="title"/>
          </p:nvPr>
        </p:nvSpPr>
        <p:spPr>
          <a:xfrm>
            <a:off x="1008150" y="838875"/>
            <a:ext cx="7127700" cy="26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20">
                <a:latin typeface="Century Gothic"/>
                <a:ea typeface="Century Gothic"/>
                <a:cs typeface="Century Gothic"/>
                <a:sym typeface="Century Gothic"/>
              </a:rPr>
              <a:t>The 2020 Oregon Student Health Survey found that </a:t>
            </a:r>
            <a:r>
              <a:rPr b="1" lang="en" sz="2320">
                <a:latin typeface="Century Gothic"/>
                <a:ea typeface="Century Gothic"/>
                <a:cs typeface="Century Gothic"/>
                <a:sym typeface="Century Gothic"/>
              </a:rPr>
              <a:t>children and youths in our region are struggling with issues such as obesity, adverse childhood experiences, social and emotional health, and substance use</a:t>
            </a:r>
            <a:r>
              <a:rPr lang="en" sz="2320">
                <a:latin typeface="Century Gothic"/>
                <a:ea typeface="Century Gothic"/>
                <a:cs typeface="Century Gothic"/>
                <a:sym typeface="Century Gothic"/>
              </a:rPr>
              <a:t>. It is important for families, schools, and communities to work together to provide support for these children and help them develop healthy coping skills.</a:t>
            </a:r>
            <a:endParaRPr sz="232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27"/>
          <p:cNvSpPr txBox="1"/>
          <p:nvPr/>
        </p:nvSpPr>
        <p:spPr>
          <a:xfrm>
            <a:off x="184575" y="4642625"/>
            <a:ext cx="600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15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| Statewide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/>
          <p:nvPr/>
        </p:nvSpPr>
        <p:spPr>
          <a:xfrm>
            <a:off x="453699" y="3665200"/>
            <a:ext cx="47850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Benton County (253)</a:t>
            </a:r>
            <a:br>
              <a:rPr lang="en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Lincoln County (163) </a:t>
            </a:r>
            <a:endParaRPr sz="1300">
              <a:solidFill>
                <a:schemeClr val="lt1"/>
              </a:solidFill>
            </a:endParaRPr>
          </a:p>
        </p:txBody>
      </p:sp>
      <p:sp>
        <p:nvSpPr>
          <p:cNvPr id="177" name="Google Shape;177;p28"/>
          <p:cNvSpPr txBox="1"/>
          <p:nvPr>
            <p:ph type="title"/>
          </p:nvPr>
        </p:nvSpPr>
        <p:spPr>
          <a:xfrm>
            <a:off x="453700" y="376400"/>
            <a:ext cx="5046000" cy="33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2021, </a:t>
            </a:r>
            <a:r>
              <a:rPr b="1" lang="en" sz="242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Linn County recorded the highest number of child abuse incidents at 663. </a:t>
            </a:r>
            <a:r>
              <a:rPr lang="en" sz="242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Notably, threats of harm and neglect were the most common factors contributing to these incidents.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8"/>
          <p:cNvPicPr preferRelativeResize="0"/>
          <p:nvPr/>
        </p:nvPicPr>
        <p:blipFill rotWithShape="1">
          <a:blip r:embed="rId3">
            <a:alphaModFix/>
          </a:blip>
          <a:srcRect b="0" l="17178" r="42591" t="0"/>
          <a:stretch/>
        </p:blipFill>
        <p:spPr>
          <a:xfrm>
            <a:off x="6043850" y="0"/>
            <a:ext cx="3100150" cy="5143502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9" name="Google Shape;179;p28"/>
          <p:cNvSpPr txBox="1"/>
          <p:nvPr/>
        </p:nvSpPr>
        <p:spPr>
          <a:xfrm>
            <a:off x="184575" y="4642625"/>
            <a:ext cx="600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16</a:t>
            </a: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| Linn County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/>
        </p:nvSpPr>
        <p:spPr>
          <a:xfrm>
            <a:off x="532925" y="1767575"/>
            <a:ext cx="67014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3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Child Care</a:t>
            </a:r>
            <a:endParaRPr b="1" sz="83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5" name="Google Shape;185;p29"/>
          <p:cNvSpPr txBox="1"/>
          <p:nvPr/>
        </p:nvSpPr>
        <p:spPr>
          <a:xfrm>
            <a:off x="609125" y="3112425"/>
            <a:ext cx="67014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2023 Regional Databook Executive Summary </a:t>
            </a:r>
            <a:endParaRPr b="1" sz="17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6" name="Google Shape;186;p29"/>
          <p:cNvPicPr preferRelativeResize="0"/>
          <p:nvPr/>
        </p:nvPicPr>
        <p:blipFill rotWithShape="1">
          <a:blip r:embed="rId3">
            <a:alphaModFix/>
          </a:blip>
          <a:srcRect b="0" l="0" r="64886" t="0"/>
          <a:stretch/>
        </p:blipFill>
        <p:spPr>
          <a:xfrm>
            <a:off x="609125" y="1287500"/>
            <a:ext cx="912225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/>
          <p:nvPr>
            <p:ph idx="4294967295" type="title"/>
          </p:nvPr>
        </p:nvSpPr>
        <p:spPr>
          <a:xfrm>
            <a:off x="794250" y="996750"/>
            <a:ext cx="7555500" cy="31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42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region is considered a “child care desert” </a:t>
            </a:r>
            <a:r>
              <a:rPr lang="en" sz="242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access to regulated child care is limited for all children, with the greatest need for child care slots for children ages 0 to 2 years. </a:t>
            </a:r>
            <a:r>
              <a:rPr b="1" lang="en" sz="242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are very few public slots from Regulated Programs for children 0 to 2 years in our region, with Lincoln County having no slots at all.</a:t>
            </a:r>
            <a:endParaRPr b="1"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30"/>
          <p:cNvSpPr txBox="1"/>
          <p:nvPr/>
        </p:nvSpPr>
        <p:spPr>
          <a:xfrm>
            <a:off x="184575" y="4642625"/>
            <a:ext cx="600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18</a:t>
            </a: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| Lincoln County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/>
          <p:nvPr>
            <p:ph type="title"/>
          </p:nvPr>
        </p:nvSpPr>
        <p:spPr>
          <a:xfrm>
            <a:off x="3927925" y="794900"/>
            <a:ext cx="4866900" cy="45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median annual cost of toddler care in a child care center: $14,828 in Benton County (60% of a full-time job pay with the minimum wage)</a:t>
            </a:r>
            <a:endParaRPr b="1" sz="242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8" name="Google Shape;198;p31"/>
          <p:cNvSpPr txBox="1"/>
          <p:nvPr/>
        </p:nvSpPr>
        <p:spPr>
          <a:xfrm>
            <a:off x="3927925" y="3356425"/>
            <a:ext cx="4656000" cy="11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$9,420 in Linn County </a:t>
            </a:r>
            <a:endParaRPr sz="1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(39% of a full-time job pay with the minimum wage)</a:t>
            </a:r>
            <a:br>
              <a:rPr lang="en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$7,320 in Lincoln County </a:t>
            </a:r>
            <a:br>
              <a:rPr lang="en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(30% of a full-time job pay with the minimum wage)</a:t>
            </a:r>
            <a:endParaRPr b="1" sz="1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9" name="Google Shape;19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430675" cy="5143501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0" name="Google Shape;200;p31"/>
          <p:cNvSpPr txBox="1"/>
          <p:nvPr/>
        </p:nvSpPr>
        <p:spPr>
          <a:xfrm>
            <a:off x="184575" y="4642625"/>
            <a:ext cx="600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</a:t>
            </a: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| Benton County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/>
        </p:nvSpPr>
        <p:spPr>
          <a:xfrm>
            <a:off x="656125" y="654700"/>
            <a:ext cx="5730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Economic &amp; Social Factors</a:t>
            </a:r>
            <a:endParaRPr b="1" sz="24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656138" y="1037275"/>
            <a:ext cx="6183300" cy="7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poverty line • Parental Employment</a:t>
            </a:r>
            <a:r>
              <a:rPr lang="en" sz="1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• </a:t>
            </a:r>
            <a:br>
              <a:rPr lang="en" sz="1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Rural Populations • Housing  • Food Insecurity</a:t>
            </a:r>
            <a:endParaRPr sz="18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656125" y="2094750"/>
            <a:ext cx="5730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Wellbeing</a:t>
            </a:r>
            <a:endParaRPr b="1" sz="24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656125" y="2477350"/>
            <a:ext cx="5730600" cy="7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Immunization </a:t>
            </a:r>
            <a:r>
              <a:rPr lang="en" sz="1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 Health Insurance • </a:t>
            </a:r>
            <a:br>
              <a:rPr lang="en" sz="1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Oregon Student Health Survey • Child Abuse</a:t>
            </a:r>
            <a:endParaRPr sz="18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656125" y="3534800"/>
            <a:ext cx="5730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Child Care</a:t>
            </a:r>
            <a:endParaRPr b="1" sz="24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656125" y="3917400"/>
            <a:ext cx="5730600" cy="12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Availability</a:t>
            </a:r>
            <a:r>
              <a:rPr lang="en" sz="18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• Affordability • Teacher Salary • Preschool Enrollment </a:t>
            </a:r>
            <a:endParaRPr sz="18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3360190" y="654700"/>
            <a:ext cx="5127600" cy="3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. . . . . . . . . . . . . . . . . . . . . . . </a:t>
            </a:r>
            <a:r>
              <a:rPr b="1" lang="en" sz="18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. . 2</a:t>
            </a:r>
            <a:endParaRPr b="1" sz="18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2010788" y="2094750"/>
            <a:ext cx="6477000" cy="3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. . . . . . </a:t>
            </a:r>
            <a:r>
              <a:rPr b="1" lang="en" sz="18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. . . . . . . . . . . . . . . . . . . . . . . . . . . . . . . . . . . </a:t>
            </a:r>
            <a:r>
              <a:rPr b="1" lang="en" sz="18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. . 10</a:t>
            </a:r>
            <a:endParaRPr b="1" sz="18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1904962" y="3534800"/>
            <a:ext cx="6582900" cy="3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. . . . . . . . . . . . . . . . . . . . . . . . . . . . . . . . . . . . . . . . </a:t>
            </a:r>
            <a:r>
              <a:rPr b="1" lang="en" sz="18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. . 15</a:t>
            </a:r>
            <a:endParaRPr b="1" sz="18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3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/>
          <p:nvPr>
            <p:ph idx="4294967295" type="title"/>
          </p:nvPr>
        </p:nvSpPr>
        <p:spPr>
          <a:xfrm>
            <a:off x="429575" y="721425"/>
            <a:ext cx="4841400" cy="315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420">
                <a:latin typeface="Century Gothic"/>
                <a:ea typeface="Century Gothic"/>
                <a:cs typeface="Century Gothic"/>
                <a:sym typeface="Century Gothic"/>
              </a:rPr>
              <a:t>Early child care teachers could be paid less than a full-time job with minimum wage </a:t>
            </a:r>
            <a:r>
              <a:rPr lang="en" sz="2420">
                <a:latin typeface="Century Gothic"/>
                <a:ea typeface="Century Gothic"/>
                <a:cs typeface="Century Gothic"/>
                <a:sym typeface="Century Gothic"/>
              </a:rPr>
              <a:t>($28,080)</a:t>
            </a:r>
            <a:endParaRPr sz="242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1" sz="242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The range of annual median early childcare teacher salary is: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$25,480 - $31,762 in Linn County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$25,480 - $34,320 in Benton County 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500">
                <a:latin typeface="Century Gothic"/>
                <a:ea typeface="Century Gothic"/>
                <a:cs typeface="Century Gothic"/>
                <a:sym typeface="Century Gothic"/>
              </a:rPr>
              <a:t>$24,419 - $45,750 in Lincoln County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6" name="Google Shape;206;p32"/>
          <p:cNvPicPr preferRelativeResize="0"/>
          <p:nvPr/>
        </p:nvPicPr>
        <p:blipFill rotWithShape="1">
          <a:blip r:embed="rId3">
            <a:alphaModFix/>
          </a:blip>
          <a:srcRect b="0" l="30060" r="24999" t="0"/>
          <a:stretch/>
        </p:blipFill>
        <p:spPr>
          <a:xfrm>
            <a:off x="5680975" y="0"/>
            <a:ext cx="3463025" cy="5143502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7" name="Google Shape;207;p32"/>
          <p:cNvSpPr txBox="1"/>
          <p:nvPr/>
        </p:nvSpPr>
        <p:spPr>
          <a:xfrm>
            <a:off x="184575" y="4642625"/>
            <a:ext cx="600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| Statewide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3"/>
          <p:cNvSpPr txBox="1"/>
          <p:nvPr/>
        </p:nvSpPr>
        <p:spPr>
          <a:xfrm>
            <a:off x="4252825" y="3229550"/>
            <a:ext cx="41835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Linn County 21.8% (662 out of 3,042 children aged 3 to 4 years) </a:t>
            </a:r>
            <a:endParaRPr sz="1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Benton County 43.5% (592 out of 1,360)</a:t>
            </a:r>
            <a:endParaRPr sz="1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Lincoln County 44.2% (356 out of 810) </a:t>
            </a:r>
            <a:endParaRPr sz="1300">
              <a:solidFill>
                <a:schemeClr val="lt1"/>
              </a:solidFill>
            </a:endParaRPr>
          </a:p>
        </p:txBody>
      </p:sp>
      <p:sp>
        <p:nvSpPr>
          <p:cNvPr id="213" name="Google Shape;213;p33"/>
          <p:cNvSpPr txBox="1"/>
          <p:nvPr>
            <p:ph type="title"/>
          </p:nvPr>
        </p:nvSpPr>
        <p:spPr>
          <a:xfrm>
            <a:off x="4252825" y="1345450"/>
            <a:ext cx="4013700" cy="180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42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preschool enrollment rate in Linn County is </a:t>
            </a:r>
            <a:r>
              <a:rPr b="1" lang="en" sz="242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much lower than the statewide rate. </a:t>
            </a:r>
            <a:r>
              <a:rPr lang="en" sz="242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(42.2%)</a:t>
            </a:r>
            <a:endParaRPr sz="242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4" name="Google Shape;214;p33"/>
          <p:cNvPicPr preferRelativeResize="0"/>
          <p:nvPr/>
        </p:nvPicPr>
        <p:blipFill rotWithShape="1">
          <a:blip r:embed="rId3">
            <a:alphaModFix/>
          </a:blip>
          <a:srcRect b="0" l="7571" r="46035" t="0"/>
          <a:stretch/>
        </p:blipFill>
        <p:spPr>
          <a:xfrm>
            <a:off x="0" y="0"/>
            <a:ext cx="3741972" cy="5143501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5" name="Google Shape;215;p33"/>
          <p:cNvSpPr txBox="1"/>
          <p:nvPr/>
        </p:nvSpPr>
        <p:spPr>
          <a:xfrm>
            <a:off x="184575" y="4642625"/>
            <a:ext cx="600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21</a:t>
            </a: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| Linn County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/>
          <p:nvPr/>
        </p:nvSpPr>
        <p:spPr>
          <a:xfrm>
            <a:off x="445400" y="694925"/>
            <a:ext cx="6063300" cy="22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700"/>
              </a:spcAft>
              <a:buNone/>
            </a:pPr>
            <a:r>
              <a:rPr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the children enrolled in preschool, the percentages in public preschool:</a:t>
            </a:r>
            <a:br>
              <a:rPr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53% in Linn County</a:t>
            </a:r>
            <a:br>
              <a:rPr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46.6% in Benton County</a:t>
            </a:r>
            <a:br>
              <a:rPr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2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80.6% in Lincoln County</a:t>
            </a:r>
            <a:endParaRPr sz="2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1" name="Google Shape;221;p34"/>
          <p:cNvSpPr txBox="1"/>
          <p:nvPr/>
        </p:nvSpPr>
        <p:spPr>
          <a:xfrm>
            <a:off x="445400" y="3033975"/>
            <a:ext cx="4611900" cy="12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70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Benton County </a:t>
            </a:r>
            <a:r>
              <a:rPr b="1" lang="en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has the lowest percentage of public slots for children 3 to 5 years from Regulated Programs in our region</a:t>
            </a:r>
            <a:r>
              <a:rPr b="1" lang="en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(11%) followed by Linn County (28%)</a:t>
            </a:r>
            <a:endParaRPr b="1"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2" name="Google Shape;222;p34"/>
          <p:cNvPicPr preferRelativeResize="0"/>
          <p:nvPr/>
        </p:nvPicPr>
        <p:blipFill rotWithShape="1">
          <a:blip r:embed="rId3">
            <a:alphaModFix/>
          </a:blip>
          <a:srcRect b="0" l="37528" r="30233" t="0"/>
          <a:stretch/>
        </p:blipFill>
        <p:spPr>
          <a:xfrm>
            <a:off x="6656150" y="0"/>
            <a:ext cx="2487849" cy="5143501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3" name="Google Shape;223;p34"/>
          <p:cNvSpPr txBox="1"/>
          <p:nvPr/>
        </p:nvSpPr>
        <p:spPr>
          <a:xfrm>
            <a:off x="184575" y="4642625"/>
            <a:ext cx="600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22</a:t>
            </a: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| Lincoln County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/>
          <p:nvPr/>
        </p:nvSpPr>
        <p:spPr>
          <a:xfrm>
            <a:off x="3934922" y="1286344"/>
            <a:ext cx="3480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Scan to view the full</a:t>
            </a:r>
            <a:endParaRPr b="1" sz="26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35"/>
          <p:cNvSpPr txBox="1"/>
          <p:nvPr/>
        </p:nvSpPr>
        <p:spPr>
          <a:xfrm>
            <a:off x="3934922" y="1748153"/>
            <a:ext cx="3480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2023 Regional Data Book</a:t>
            </a:r>
            <a:endParaRPr b="1" sz="34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0" name="Google Shape;23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9075" y="1107625"/>
            <a:ext cx="2109100" cy="210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2004" y="3724405"/>
            <a:ext cx="3480001" cy="8472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/>
        </p:nvSpPr>
        <p:spPr>
          <a:xfrm>
            <a:off x="532925" y="1133025"/>
            <a:ext cx="7835400" cy="2581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3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Economic &amp;</a:t>
            </a:r>
            <a:endParaRPr b="1" sz="83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300">
                <a:solidFill>
                  <a:schemeClr val="accent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Social Factors</a:t>
            </a:r>
            <a:endParaRPr b="1" sz="8300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609125" y="3645825"/>
            <a:ext cx="67014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2023 Regional Databook Executive Summary </a:t>
            </a:r>
            <a:endParaRPr b="1" sz="1700">
              <a:solidFill>
                <a:schemeClr val="accent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3">
            <a:alphaModFix/>
          </a:blip>
          <a:srcRect b="0" l="0" r="64886" t="0"/>
          <a:stretch/>
        </p:blipFill>
        <p:spPr>
          <a:xfrm>
            <a:off x="609125" y="750300"/>
            <a:ext cx="912225" cy="63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 rotWithShape="1">
          <a:blip r:embed="rId3">
            <a:alphaModFix/>
          </a:blip>
          <a:srcRect b="0" l="30269" r="21736" t="0"/>
          <a:stretch/>
        </p:blipFill>
        <p:spPr>
          <a:xfrm>
            <a:off x="5442850" y="0"/>
            <a:ext cx="3701151" cy="5143499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7" name="Google Shape;87;p16"/>
          <p:cNvSpPr txBox="1"/>
          <p:nvPr/>
        </p:nvSpPr>
        <p:spPr>
          <a:xfrm>
            <a:off x="504550" y="1225763"/>
            <a:ext cx="25167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27.8%</a:t>
            </a:r>
            <a:endParaRPr b="1" sz="6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504550" y="2143475"/>
            <a:ext cx="4410000" cy="15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children under six years old live under 100% Federal Poverty Level in Lincoln County </a:t>
            </a:r>
            <a:r>
              <a:rPr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(479)</a:t>
            </a:r>
            <a:r>
              <a:rPr lang="en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16.5% (1,466) in Linn County </a:t>
            </a:r>
            <a:br>
              <a:rPr lang="en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14.8% (932) in Benton County</a:t>
            </a: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184575" y="4642625"/>
            <a:ext cx="600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 | Lincoln County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/>
          <p:cNvPicPr preferRelativeResize="0"/>
          <p:nvPr/>
        </p:nvPicPr>
        <p:blipFill rotWithShape="1">
          <a:blip r:embed="rId3">
            <a:alphaModFix/>
          </a:blip>
          <a:srcRect b="0" l="30269" r="21736" t="0"/>
          <a:stretch/>
        </p:blipFill>
        <p:spPr>
          <a:xfrm>
            <a:off x="5442850" y="0"/>
            <a:ext cx="3701151" cy="5143499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5" name="Google Shape;95;p17"/>
          <p:cNvSpPr txBox="1"/>
          <p:nvPr/>
        </p:nvSpPr>
        <p:spPr>
          <a:xfrm>
            <a:off x="504550" y="1225763"/>
            <a:ext cx="25167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57.4%</a:t>
            </a:r>
            <a:endParaRPr b="1" sz="6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504550" y="2143475"/>
            <a:ext cx="4477800" cy="15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children under six years old live under 200% Federal Poverty Level in Lincoln County </a:t>
            </a:r>
            <a:r>
              <a:rPr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(1,156)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700"/>
              </a:spcAft>
              <a:buNone/>
            </a:pPr>
            <a:r>
              <a:rPr lang="en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46.6% (3,539) in Linn County </a:t>
            </a:r>
            <a:br>
              <a:rPr lang="en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29.1% (2,249) in Benton County</a:t>
            </a:r>
            <a:endParaRPr b="1"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184575" y="4642625"/>
            <a:ext cx="600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 </a:t>
            </a: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| Lincoln County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/>
        </p:nvSpPr>
        <p:spPr>
          <a:xfrm>
            <a:off x="4397575" y="1086138"/>
            <a:ext cx="2516700" cy="9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77.5</a:t>
            </a:r>
            <a:r>
              <a:rPr b="1" lang="en" sz="6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%</a:t>
            </a:r>
            <a:endParaRPr b="1" sz="61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4397575" y="2080050"/>
            <a:ext cx="3706800" cy="15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single mothers with young children in Benton County live in poverty</a:t>
            </a: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65% in Lincoln County</a:t>
            </a:r>
            <a:br>
              <a:rPr lang="en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45.6% in Linn County</a:t>
            </a:r>
            <a:br>
              <a:rPr lang="en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39.2% statewide</a:t>
            </a:r>
            <a:endParaRPr sz="15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 rotWithShape="1">
          <a:blip r:embed="rId3">
            <a:alphaModFix/>
          </a:blip>
          <a:srcRect b="0" l="25608" r="24140" t="0"/>
          <a:stretch/>
        </p:blipFill>
        <p:spPr>
          <a:xfrm>
            <a:off x="0" y="0"/>
            <a:ext cx="3878026" cy="5143501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5" name="Google Shape;105;p18"/>
          <p:cNvSpPr txBox="1"/>
          <p:nvPr/>
        </p:nvSpPr>
        <p:spPr>
          <a:xfrm>
            <a:off x="184575" y="4642625"/>
            <a:ext cx="600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 </a:t>
            </a: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| Benton County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/>
        </p:nvSpPr>
        <p:spPr>
          <a:xfrm>
            <a:off x="5677550" y="1269750"/>
            <a:ext cx="2854200" cy="11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70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Linn County has the highest percentage of families with children under six years where all parents are in the labor force </a:t>
            </a:r>
            <a:r>
              <a:rPr lang="en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(62.2%)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1" name="Google Shape;111;p19"/>
          <p:cNvSpPr txBox="1"/>
          <p:nvPr>
            <p:ph type="title"/>
          </p:nvPr>
        </p:nvSpPr>
        <p:spPr>
          <a:xfrm>
            <a:off x="505200" y="1193550"/>
            <a:ext cx="4604700" cy="145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Families with young children (under six years) have lower percentages of all available parents in the labor force than families with older children (6 to 17 years).</a:t>
            </a:r>
            <a:endParaRPr b="1" sz="242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5677550" y="2849100"/>
            <a:ext cx="2854200" cy="11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700"/>
              </a:spcAft>
              <a:buNone/>
            </a:pPr>
            <a:r>
              <a:rPr lang="en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Benton County (61.8%) </a:t>
            </a:r>
            <a:br>
              <a:rPr lang="en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Lincoln County (61.7%)</a:t>
            </a:r>
            <a:endParaRPr sz="13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184575" y="4642625"/>
            <a:ext cx="600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7</a:t>
            </a: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| Linn County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/>
        </p:nvSpPr>
        <p:spPr>
          <a:xfrm>
            <a:off x="453699" y="3589000"/>
            <a:ext cx="4785000" cy="7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None/>
            </a:pPr>
            <a:r>
              <a:rPr b="1" lang="en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Benton County has the highest percentage of young children living in rural areas </a:t>
            </a:r>
            <a:r>
              <a:rPr lang="en" sz="15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(35.6%)</a:t>
            </a:r>
            <a:r>
              <a:rPr lang="en" sz="1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6155823" y="3621100"/>
            <a:ext cx="23664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700"/>
              </a:spcAft>
              <a:buNone/>
            </a:pPr>
            <a:r>
              <a:rPr lang="en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Lincoln County (32.7%) </a:t>
            </a:r>
            <a:br>
              <a:rPr lang="en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" sz="13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Linn County (15.9%)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453700" y="376400"/>
            <a:ext cx="7372200" cy="33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42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Rural communities face more disparities, </a:t>
            </a:r>
            <a:r>
              <a:rPr lang="en" sz="242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including higher poverty, unemployment, lack of transportation, limited access to healthcare, lower education levels, and reduced access to quality child care and education.</a:t>
            </a:r>
            <a:endParaRPr sz="242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184575" y="4642625"/>
            <a:ext cx="600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r>
              <a:rPr lang="en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| Benton County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188" y="266700"/>
            <a:ext cx="8429625" cy="4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DD3E3C"/>
      </a:accent1>
      <a:accent2>
        <a:srgbClr val="EE7822"/>
      </a:accent2>
      <a:accent3>
        <a:srgbClr val="F3BE26"/>
      </a:accent3>
      <a:accent4>
        <a:srgbClr val="5CBFA1"/>
      </a:accent4>
      <a:accent5>
        <a:srgbClr val="2E8A9D"/>
      </a:accent5>
      <a:accent6>
        <a:srgbClr val="231F20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