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8" r:id="rId1"/>
  </p:sldMasterIdLst>
  <p:notesMasterIdLst>
    <p:notesMasterId r:id="rId27"/>
  </p:notesMasterIdLst>
  <p:sldIdLst>
    <p:sldId id="256" r:id="rId2"/>
    <p:sldId id="263" r:id="rId3"/>
    <p:sldId id="291" r:id="rId4"/>
    <p:sldId id="270" r:id="rId5"/>
    <p:sldId id="265" r:id="rId6"/>
    <p:sldId id="289" r:id="rId7"/>
    <p:sldId id="278" r:id="rId8"/>
    <p:sldId id="279" r:id="rId9"/>
    <p:sldId id="285" r:id="rId10"/>
    <p:sldId id="281" r:id="rId11"/>
    <p:sldId id="266" r:id="rId12"/>
    <p:sldId id="280" r:id="rId13"/>
    <p:sldId id="292" r:id="rId14"/>
    <p:sldId id="260" r:id="rId15"/>
    <p:sldId id="284" r:id="rId16"/>
    <p:sldId id="288" r:id="rId17"/>
    <p:sldId id="269" r:id="rId18"/>
    <p:sldId id="276" r:id="rId19"/>
    <p:sldId id="271" r:id="rId20"/>
    <p:sldId id="273" r:id="rId21"/>
    <p:sldId id="290" r:id="rId22"/>
    <p:sldId id="275" r:id="rId23"/>
    <p:sldId id="287" r:id="rId24"/>
    <p:sldId id="277"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7"/>
    <p:restoredTop sz="94673"/>
  </p:normalViewPr>
  <p:slideViewPr>
    <p:cSldViewPr snapToGrid="0" snapToObjects="1">
      <p:cViewPr varScale="1">
        <p:scale>
          <a:sx n="44" d="100"/>
          <a:sy n="44" d="100"/>
        </p:scale>
        <p:origin x="67" y="7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4FD0B-CFDE-DB4E-9C2D-BA0CDECCBF08}"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A75D8-3E14-0843-80DC-F642E408BD39}" type="slidenum">
              <a:rPr lang="en-US" smtClean="0"/>
              <a:t>‹#›</a:t>
            </a:fld>
            <a:endParaRPr lang="en-US"/>
          </a:p>
        </p:txBody>
      </p:sp>
    </p:spTree>
    <p:extLst>
      <p:ext uri="{BB962C8B-B14F-4D97-AF65-F5344CB8AC3E}">
        <p14:creationId xmlns:p14="http://schemas.microsoft.com/office/powerpoint/2010/main" val="378360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F51D45-3273-DC4C-B254-B424BE74E502}" type="datetime1">
              <a:rPr lang="en-US" smtClean="0"/>
              <a:t>4/22/2020</a:t>
            </a:fld>
            <a:endParaRPr lang="en-US"/>
          </a:p>
        </p:txBody>
      </p:sp>
      <p:sp>
        <p:nvSpPr>
          <p:cNvPr id="5" name="Footer Placeholder 4"/>
          <p:cNvSpPr>
            <a:spLocks noGrp="1"/>
          </p:cNvSpPr>
          <p:nvPr>
            <p:ph type="ftr" sz="quarter" idx="11"/>
          </p:nvPr>
        </p:nvSpPr>
        <p:spPr/>
        <p:txBody>
          <a:bodyPr/>
          <a:lstStyle>
            <a:lvl1pPr>
              <a:defRPr sz="1400" baseline="0">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196146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ADEA8-A502-CB43-BAD2-B2E0D5B1CD19}" type="datetime1">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47692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4D16F8-589E-E445-9726-6D200456E5D4}" type="datetime1">
              <a:rPr lang="en-US" smtClean="0"/>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80726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1572D-F3A1-CC48-859D-F28E66E130A7}" type="datetime1">
              <a:rPr lang="en-US" smtClean="0"/>
              <a:t>4/22/2020</a:t>
            </a:fld>
            <a:endParaRPr lang="en-US"/>
          </a:p>
        </p:txBody>
      </p:sp>
      <p:sp>
        <p:nvSpPr>
          <p:cNvPr id="5" name="Footer Placeholder 4"/>
          <p:cNvSpPr>
            <a:spLocks noGrp="1"/>
          </p:cNvSpPr>
          <p:nvPr>
            <p:ph type="ftr" sz="quarter" idx="11"/>
          </p:nvPr>
        </p:nvSpPr>
        <p:spPr/>
        <p:txBody>
          <a:bodyPr/>
          <a:lstStyle>
            <a:lvl1pPr>
              <a:defRPr sz="1400" baseline="0">
                <a:solidFill>
                  <a:srgbClr val="FF0000"/>
                </a:solidFill>
              </a:defRPr>
            </a:lvl1pPr>
          </a:lstStyle>
          <a:p>
            <a:endParaRPr lang="en-US"/>
          </a:p>
        </p:txBody>
      </p:sp>
      <p:sp>
        <p:nvSpPr>
          <p:cNvPr id="6" name="Slide Number Placeholder 5"/>
          <p:cNvSpPr>
            <a:spLocks noGrp="1"/>
          </p:cNvSpPr>
          <p:nvPr>
            <p:ph type="sldNum" sz="quarter" idx="12"/>
          </p:nvPr>
        </p:nvSpPr>
        <p:spPr/>
        <p:txBody>
          <a:bodyPr/>
          <a:lstStyle/>
          <a:p>
            <a:fld id="{829A03CC-A943-FF41-BF50-D5F119FDE184}" type="slidenum">
              <a:rPr lang="en-US" smtClean="0"/>
              <a:t>‹#›</a:t>
            </a:fld>
            <a:endParaRPr lang="en-US"/>
          </a:p>
        </p:txBody>
      </p:sp>
      <p:pic>
        <p:nvPicPr>
          <p:cNvPr id="7" name="Picture 6">
            <a:extLst>
              <a:ext uri="{FF2B5EF4-FFF2-40B4-BE49-F238E27FC236}">
                <a16:creationId xmlns:a16="http://schemas.microsoft.com/office/drawing/2014/main" id="{340B1D19-2D73-7E47-A853-073D1047BDA7}"/>
              </a:ext>
            </a:extLst>
          </p:cNvPr>
          <p:cNvPicPr>
            <a:picLocks noChangeAspect="1"/>
          </p:cNvPicPr>
          <p:nvPr userDrawn="1"/>
        </p:nvPicPr>
        <p:blipFill>
          <a:blip r:embed="rId2"/>
          <a:stretch>
            <a:fillRect/>
          </a:stretch>
        </p:blipFill>
        <p:spPr>
          <a:xfrm>
            <a:off x="1062582" y="1249715"/>
            <a:ext cx="1328155" cy="1328155"/>
          </a:xfrm>
          <a:prstGeom prst="rect">
            <a:avLst/>
          </a:prstGeom>
        </p:spPr>
      </p:pic>
    </p:spTree>
    <p:extLst>
      <p:ext uri="{BB962C8B-B14F-4D97-AF65-F5344CB8AC3E}">
        <p14:creationId xmlns:p14="http://schemas.microsoft.com/office/powerpoint/2010/main" val="210542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EC4F7B-C817-E840-BC97-552F2C130B08}" type="datetime1">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9A03CC-A943-FF41-BF50-D5F119FDE184}" type="slidenum">
              <a:rPr lang="en-US" smtClean="0"/>
              <a:t>‹#›</a:t>
            </a:fld>
            <a:endParaRPr lang="en-US"/>
          </a:p>
        </p:txBody>
      </p:sp>
      <p:pic>
        <p:nvPicPr>
          <p:cNvPr id="7" name="Picture 6">
            <a:extLst>
              <a:ext uri="{FF2B5EF4-FFF2-40B4-BE49-F238E27FC236}">
                <a16:creationId xmlns:a16="http://schemas.microsoft.com/office/drawing/2014/main" id="{6C82432C-2B3E-9A41-8451-4553325B55A2}"/>
              </a:ext>
            </a:extLst>
          </p:cNvPr>
          <p:cNvPicPr>
            <a:picLocks noChangeAspect="1"/>
          </p:cNvPicPr>
          <p:nvPr userDrawn="1"/>
        </p:nvPicPr>
        <p:blipFill>
          <a:blip r:embed="rId2"/>
          <a:stretch>
            <a:fillRect/>
          </a:stretch>
        </p:blipFill>
        <p:spPr>
          <a:xfrm>
            <a:off x="1062582" y="1249715"/>
            <a:ext cx="1328155" cy="1328155"/>
          </a:xfrm>
          <a:prstGeom prst="rect">
            <a:avLst/>
          </a:prstGeom>
        </p:spPr>
      </p:pic>
    </p:spTree>
    <p:extLst>
      <p:ext uri="{BB962C8B-B14F-4D97-AF65-F5344CB8AC3E}">
        <p14:creationId xmlns:p14="http://schemas.microsoft.com/office/powerpoint/2010/main" val="411472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9BAAD55-B989-7C45-8E06-320B8892D400}" type="datetime1">
              <a:rPr lang="en-US" smtClean="0"/>
              <a:t>4/22/2020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329301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C36888B-A197-F842-AE31-F764270E2E1C}" type="datetime1">
              <a:rPr lang="en-US" smtClean="0"/>
              <a:t>4/22/2020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295659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9967FDE-5995-4142-846C-750941C9EAEB}" type="datetime1">
              <a:rPr lang="en-US" smtClean="0"/>
              <a:t>4/22/2020</a:t>
            </a:fld>
            <a:endParaRPr lang="en-US"/>
          </a:p>
        </p:txBody>
      </p:sp>
      <p:sp>
        <p:nvSpPr>
          <p:cNvPr id="7" name="Footer Placeholder 6"/>
          <p:cNvSpPr>
            <a:spLocks noGrp="1"/>
          </p:cNvSpPr>
          <p:nvPr>
            <p:ph type="ftr" sz="quarter" idx="11"/>
          </p:nvPr>
        </p:nvSpPr>
        <p:spPr/>
        <p:txBody>
          <a:bodyPr/>
          <a:lstStyle>
            <a:lvl1pPr>
              <a:defRPr sz="1400" baseline="0">
                <a:solidFill>
                  <a:srgbClr val="FF0000"/>
                </a:solidFill>
              </a:defRPr>
            </a:lvl1pPr>
          </a:lstStyle>
          <a:p>
            <a:endParaRPr lang="en-US"/>
          </a:p>
        </p:txBody>
      </p:sp>
      <p:sp>
        <p:nvSpPr>
          <p:cNvPr id="8" name="Slide Number Placeholder 7"/>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110321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8A3953-9472-2946-B05E-66DD4624E6A0}" type="datetime1">
              <a:rPr lang="en-US" smtClean="0"/>
              <a:t>4/22/2020</a:t>
            </a:fld>
            <a:endParaRPr lang="en-US"/>
          </a:p>
        </p:txBody>
      </p:sp>
      <p:sp>
        <p:nvSpPr>
          <p:cNvPr id="6" name="Footer Placeholder 5"/>
          <p:cNvSpPr>
            <a:spLocks noGrp="1"/>
          </p:cNvSpPr>
          <p:nvPr>
            <p:ph type="ftr" sz="quarter" idx="11"/>
          </p:nvPr>
        </p:nvSpPr>
        <p:spPr/>
        <p:txBody>
          <a:bodyPr/>
          <a:lstStyle>
            <a:lvl1pPr>
              <a:defRPr sz="1400" baseline="0">
                <a:solidFill>
                  <a:srgbClr val="FF0000"/>
                </a:solidFill>
              </a:defRPr>
            </a:lvl1pPr>
          </a:lstStyle>
          <a:p>
            <a:endParaRPr lang="en-US"/>
          </a:p>
        </p:txBody>
      </p:sp>
      <p:sp>
        <p:nvSpPr>
          <p:cNvPr id="7" name="Slide Number Placeholder 6"/>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377793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EC6FDA1-88B4-DD48-9E60-A4563F1C8945}" type="datetime1">
              <a:rPr lang="en-US" smtClean="0"/>
              <a:t>4/22/2020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208576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94104558-5BEE-4341-99E6-20848762246A}" type="datetime1">
              <a:rPr lang="en-US" smtClean="0"/>
              <a:t>4/22/2020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829A03CC-A943-FF41-BF50-D5F119FDE184}" type="slidenum">
              <a:rPr lang="en-US" smtClean="0"/>
              <a:t>‹#›</a:t>
            </a:fld>
            <a:endParaRPr lang="en-US"/>
          </a:p>
        </p:txBody>
      </p:sp>
    </p:spTree>
    <p:extLst>
      <p:ext uri="{BB962C8B-B14F-4D97-AF65-F5344CB8AC3E}">
        <p14:creationId xmlns:p14="http://schemas.microsoft.com/office/powerpoint/2010/main" val="188083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B90F2A9-3817-1A4F-AA90-A61D7C1A3257}" type="datetime1">
              <a:rPr lang="en-US" smtClean="0"/>
              <a:t>4/22/2020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400" baseline="0">
                <a:solidFill>
                  <a:srgbClr val="FF0000"/>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29A03CC-A943-FF41-BF50-D5F119FDE184}" type="slidenum">
              <a:rPr lang="en-US" smtClean="0"/>
              <a:t>‹#›</a:t>
            </a:fld>
            <a:endParaRPr lang="en-US"/>
          </a:p>
        </p:txBody>
      </p:sp>
    </p:spTree>
    <p:extLst>
      <p:ext uri="{BB962C8B-B14F-4D97-AF65-F5344CB8AC3E}">
        <p14:creationId xmlns:p14="http://schemas.microsoft.com/office/powerpoint/2010/main" val="119832290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ei.org/research-products/report/national-coronavirus-response-a-road-map-to-reopening/" TargetMode="External"/><Relationship Id="rId2" Type="http://schemas.openxmlformats.org/officeDocument/2006/relationships/hyperlink" Target="https://www.whitehouse.gov/openingamerica/" TargetMode="External"/><Relationship Id="rId1" Type="http://schemas.openxmlformats.org/officeDocument/2006/relationships/slideLayout" Target="../slideLayouts/slideLayout2.xml"/><Relationship Id="rId5" Type="http://schemas.openxmlformats.org/officeDocument/2006/relationships/hyperlink" Target="https://www.americanprogress.org/issues/healthcare/news/2020/04/03/482613/national-state-plan-end-coronavirus-crisis/" TargetMode="External"/><Relationship Id="rId4" Type="http://schemas.openxmlformats.org/officeDocument/2006/relationships/hyperlink" Target="https://www.ifo.de/en/publikationen/2020/monograph-authorship/making-fight-against-coronavirus-pandemic-sustainabl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D06E-4E18-4E4B-A75C-7E4480DE4B28}"/>
              </a:ext>
            </a:extLst>
          </p:cNvPr>
          <p:cNvSpPr>
            <a:spLocks noGrp="1"/>
          </p:cNvSpPr>
          <p:nvPr>
            <p:ph type="ctrTitle"/>
          </p:nvPr>
        </p:nvSpPr>
        <p:spPr/>
        <p:txBody>
          <a:bodyPr>
            <a:normAutofit/>
          </a:bodyPr>
          <a:lstStyle/>
          <a:p>
            <a:r>
              <a:rPr lang="en-US" dirty="0"/>
              <a:t>Reopening Oregon:</a:t>
            </a:r>
            <a:br>
              <a:rPr lang="en-US" dirty="0"/>
            </a:br>
            <a:r>
              <a:rPr lang="en-US" sz="3200" dirty="0"/>
              <a:t>A Public Health Framework for </a:t>
            </a:r>
            <a:br>
              <a:rPr lang="en-US" sz="3200" dirty="0"/>
            </a:br>
            <a:r>
              <a:rPr lang="en-US" sz="3200" dirty="0"/>
              <a:t>Restarting Public Life and Business</a:t>
            </a:r>
            <a:endParaRPr lang="en-US" dirty="0"/>
          </a:p>
        </p:txBody>
      </p:sp>
      <p:sp>
        <p:nvSpPr>
          <p:cNvPr id="3" name="Subtitle 2">
            <a:extLst>
              <a:ext uri="{FF2B5EF4-FFF2-40B4-BE49-F238E27FC236}">
                <a16:creationId xmlns:a16="http://schemas.microsoft.com/office/drawing/2014/main" id="{3720B3DC-82E5-4848-B62F-86D054F92A7D}"/>
              </a:ext>
            </a:extLst>
          </p:cNvPr>
          <p:cNvSpPr>
            <a:spLocks noGrp="1"/>
          </p:cNvSpPr>
          <p:nvPr>
            <p:ph type="subTitle" idx="1"/>
          </p:nvPr>
        </p:nvSpPr>
        <p:spPr/>
        <p:txBody>
          <a:bodyPr>
            <a:normAutofit/>
          </a:bodyPr>
          <a:lstStyle/>
          <a:p>
            <a:r>
              <a:rPr lang="en-US" dirty="0"/>
              <a:t>Governor Kate Brown</a:t>
            </a:r>
          </a:p>
          <a:p>
            <a:r>
              <a:rPr lang="en-US" dirty="0"/>
              <a:t>April 20, 2020</a:t>
            </a:r>
          </a:p>
        </p:txBody>
      </p:sp>
      <p:sp>
        <p:nvSpPr>
          <p:cNvPr id="4" name="Slide Number Placeholder 3">
            <a:extLst>
              <a:ext uri="{FF2B5EF4-FFF2-40B4-BE49-F238E27FC236}">
                <a16:creationId xmlns:a16="http://schemas.microsoft.com/office/drawing/2014/main" id="{2B573A22-1945-634D-A887-A3B5A0A44920}"/>
              </a:ext>
            </a:extLst>
          </p:cNvPr>
          <p:cNvSpPr>
            <a:spLocks noGrp="1"/>
          </p:cNvSpPr>
          <p:nvPr>
            <p:ph type="sldNum" sz="quarter" idx="12"/>
          </p:nvPr>
        </p:nvSpPr>
        <p:spPr/>
        <p:txBody>
          <a:bodyPr/>
          <a:lstStyle/>
          <a:p>
            <a:fld id="{829A03CC-A943-FF41-BF50-D5F119FDE184}" type="slidenum">
              <a:rPr lang="en-US" smtClean="0"/>
              <a:t>1</a:t>
            </a:fld>
            <a:endParaRPr lang="en-US"/>
          </a:p>
        </p:txBody>
      </p:sp>
      <p:pic>
        <p:nvPicPr>
          <p:cNvPr id="5" name="Picture 4">
            <a:extLst>
              <a:ext uri="{FF2B5EF4-FFF2-40B4-BE49-F238E27FC236}">
                <a16:creationId xmlns:a16="http://schemas.microsoft.com/office/drawing/2014/main" id="{150D118B-0AB4-454A-A3A5-66EFE117770F}"/>
              </a:ext>
            </a:extLst>
          </p:cNvPr>
          <p:cNvPicPr>
            <a:picLocks noChangeAspect="1"/>
          </p:cNvPicPr>
          <p:nvPr/>
        </p:nvPicPr>
        <p:blipFill>
          <a:blip r:embed="rId2"/>
          <a:stretch>
            <a:fillRect/>
          </a:stretch>
        </p:blipFill>
        <p:spPr>
          <a:xfrm>
            <a:off x="9899073" y="1141021"/>
            <a:ext cx="1655618" cy="1655618"/>
          </a:xfrm>
          <a:prstGeom prst="rect">
            <a:avLst/>
          </a:prstGeom>
        </p:spPr>
      </p:pic>
      <p:sp>
        <p:nvSpPr>
          <p:cNvPr id="6" name="TextBox 5">
            <a:extLst>
              <a:ext uri="{FF2B5EF4-FFF2-40B4-BE49-F238E27FC236}">
                <a16:creationId xmlns:a16="http://schemas.microsoft.com/office/drawing/2014/main" id="{A15446D4-CF1B-444A-8006-4376AB47A599}"/>
              </a:ext>
            </a:extLst>
          </p:cNvPr>
          <p:cNvSpPr txBox="1"/>
          <p:nvPr/>
        </p:nvSpPr>
        <p:spPr>
          <a:xfrm>
            <a:off x="108539" y="6487604"/>
            <a:ext cx="3127955" cy="246221"/>
          </a:xfrm>
          <a:prstGeom prst="rect">
            <a:avLst/>
          </a:prstGeom>
          <a:noFill/>
        </p:spPr>
        <p:txBody>
          <a:bodyPr wrap="square" rtlCol="0">
            <a:spAutoFit/>
          </a:bodyPr>
          <a:lstStyle/>
          <a:p>
            <a:r>
              <a:rPr lang="en-US" sz="1000" i="1" dirty="0"/>
              <a:t>Version 4/20/2020 13:48</a:t>
            </a:r>
          </a:p>
        </p:txBody>
      </p:sp>
    </p:spTree>
    <p:extLst>
      <p:ext uri="{BB962C8B-B14F-4D97-AF65-F5344CB8AC3E}">
        <p14:creationId xmlns:p14="http://schemas.microsoft.com/office/powerpoint/2010/main" val="128694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963152-F913-024A-937A-537F57520F50}"/>
              </a:ext>
            </a:extLst>
          </p:cNvPr>
          <p:cNvSpPr>
            <a:spLocks noGrp="1"/>
          </p:cNvSpPr>
          <p:nvPr>
            <p:ph type="title"/>
          </p:nvPr>
        </p:nvSpPr>
        <p:spPr/>
        <p:txBody>
          <a:bodyPr/>
          <a:lstStyle/>
          <a:p>
            <a:r>
              <a:rPr lang="en-US" dirty="0"/>
              <a:t>Phase One</a:t>
            </a:r>
          </a:p>
        </p:txBody>
      </p:sp>
      <p:sp>
        <p:nvSpPr>
          <p:cNvPr id="7" name="Text Placeholder 6">
            <a:extLst>
              <a:ext uri="{FF2B5EF4-FFF2-40B4-BE49-F238E27FC236}">
                <a16:creationId xmlns:a16="http://schemas.microsoft.com/office/drawing/2014/main" id="{A64CDDAC-303D-734E-8182-DD8FB8019873}"/>
              </a:ext>
            </a:extLst>
          </p:cNvPr>
          <p:cNvSpPr>
            <a:spLocks noGrp="1"/>
          </p:cNvSpPr>
          <p:nvPr>
            <p:ph type="body" idx="1"/>
          </p:nvPr>
        </p:nvSpPr>
        <p:spPr>
          <a:xfrm>
            <a:off x="3886200" y="4672583"/>
            <a:ext cx="6397831" cy="1089389"/>
          </a:xfrm>
        </p:spPr>
        <p:txBody>
          <a:bodyPr/>
          <a:lstStyle/>
          <a:p>
            <a:r>
              <a:rPr lang="en-US" dirty="0"/>
              <a:t>Phase One begins at Governor’s direction after all Gating Criteria and Core Preparedness items are met</a:t>
            </a:r>
          </a:p>
        </p:txBody>
      </p:sp>
      <p:sp>
        <p:nvSpPr>
          <p:cNvPr id="4" name="Slide Number Placeholder 3">
            <a:extLst>
              <a:ext uri="{FF2B5EF4-FFF2-40B4-BE49-F238E27FC236}">
                <a16:creationId xmlns:a16="http://schemas.microsoft.com/office/drawing/2014/main" id="{32ACEDBC-313C-FC48-9CDB-BA08C27984F5}"/>
              </a:ext>
            </a:extLst>
          </p:cNvPr>
          <p:cNvSpPr>
            <a:spLocks noGrp="1"/>
          </p:cNvSpPr>
          <p:nvPr>
            <p:ph type="sldNum" sz="quarter" idx="12"/>
          </p:nvPr>
        </p:nvSpPr>
        <p:spPr/>
        <p:txBody>
          <a:bodyPr/>
          <a:lstStyle/>
          <a:p>
            <a:fld id="{829A03CC-A943-FF41-BF50-D5F119FDE184}" type="slidenum">
              <a:rPr lang="en-US" smtClean="0"/>
              <a:t>10</a:t>
            </a:fld>
            <a:endParaRPr lang="en-US"/>
          </a:p>
        </p:txBody>
      </p:sp>
    </p:spTree>
    <p:extLst>
      <p:ext uri="{BB962C8B-B14F-4D97-AF65-F5344CB8AC3E}">
        <p14:creationId xmlns:p14="http://schemas.microsoft.com/office/powerpoint/2010/main" val="233431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A7D-C123-4B4E-A294-3DD83998BE63}"/>
              </a:ext>
            </a:extLst>
          </p:cNvPr>
          <p:cNvSpPr>
            <a:spLocks noGrp="1"/>
          </p:cNvSpPr>
          <p:nvPr>
            <p:ph type="title"/>
          </p:nvPr>
        </p:nvSpPr>
        <p:spPr>
          <a:xfrm>
            <a:off x="252919" y="2573383"/>
            <a:ext cx="2947482" cy="3526971"/>
          </a:xfrm>
        </p:spPr>
        <p:txBody>
          <a:bodyPr/>
          <a:lstStyle/>
          <a:p>
            <a:r>
              <a:rPr lang="en-US" dirty="0"/>
              <a:t>Phased Approach: Guidelines for all Phases</a:t>
            </a:r>
          </a:p>
        </p:txBody>
      </p:sp>
      <p:sp>
        <p:nvSpPr>
          <p:cNvPr id="3" name="Content Placeholder 2">
            <a:extLst>
              <a:ext uri="{FF2B5EF4-FFF2-40B4-BE49-F238E27FC236}">
                <a16:creationId xmlns:a16="http://schemas.microsoft.com/office/drawing/2014/main" id="{0C944A20-450C-8648-BAD2-FD0685FFA87E}"/>
              </a:ext>
            </a:extLst>
          </p:cNvPr>
          <p:cNvSpPr>
            <a:spLocks noGrp="1"/>
          </p:cNvSpPr>
          <p:nvPr>
            <p:ph idx="1"/>
          </p:nvPr>
        </p:nvSpPr>
        <p:spPr>
          <a:xfrm>
            <a:off x="3510116" y="1"/>
            <a:ext cx="8052619" cy="6858000"/>
          </a:xfrm>
        </p:spPr>
        <p:txBody>
          <a:bodyPr>
            <a:normAutofit/>
          </a:bodyPr>
          <a:lstStyle/>
          <a:p>
            <a:pPr marL="0" indent="0">
              <a:buNone/>
            </a:pPr>
            <a:r>
              <a:rPr lang="en-US" sz="3000" dirty="0"/>
              <a:t>Guidelines for Individuals</a:t>
            </a:r>
          </a:p>
          <a:p>
            <a:r>
              <a:rPr lang="en-US" sz="2400" dirty="0"/>
              <a:t>Practice good hygiene</a:t>
            </a:r>
          </a:p>
          <a:p>
            <a:r>
              <a:rPr lang="en-US" sz="2400" dirty="0"/>
              <a:t>Strongly consider wide use of face coverings in public</a:t>
            </a:r>
          </a:p>
          <a:p>
            <a:r>
              <a:rPr lang="en-US" sz="2400" dirty="0"/>
              <a:t>Stay home if sick</a:t>
            </a:r>
          </a:p>
          <a:p>
            <a:pPr marL="0" indent="0">
              <a:buNone/>
            </a:pPr>
            <a:endParaRPr lang="en-US" sz="2400" dirty="0"/>
          </a:p>
          <a:p>
            <a:pPr marL="0" indent="0">
              <a:buNone/>
            </a:pPr>
            <a:r>
              <a:rPr lang="en-US" sz="3000" dirty="0"/>
              <a:t>Guidelines for Employers</a:t>
            </a:r>
          </a:p>
          <a:p>
            <a:r>
              <a:rPr lang="en-US" sz="2400" dirty="0"/>
              <a:t>Develop and implement appropriate policies: social distancing, protective equipment, temperature checks, sanitation.</a:t>
            </a:r>
          </a:p>
          <a:p>
            <a:r>
              <a:rPr lang="en-US" sz="2400" dirty="0"/>
              <a:t>Monitor workforce for indicative symptoms</a:t>
            </a:r>
          </a:p>
          <a:p>
            <a:r>
              <a:rPr lang="en-US" sz="2400" dirty="0"/>
              <a:t>Contact tracing policies for positives.</a:t>
            </a:r>
          </a:p>
        </p:txBody>
      </p:sp>
      <p:sp>
        <p:nvSpPr>
          <p:cNvPr id="4" name="Slide Number Placeholder 3">
            <a:extLst>
              <a:ext uri="{FF2B5EF4-FFF2-40B4-BE49-F238E27FC236}">
                <a16:creationId xmlns:a16="http://schemas.microsoft.com/office/drawing/2014/main" id="{B68EB495-D0D2-974A-85C1-B1157761C0DE}"/>
              </a:ext>
            </a:extLst>
          </p:cNvPr>
          <p:cNvSpPr>
            <a:spLocks noGrp="1"/>
          </p:cNvSpPr>
          <p:nvPr>
            <p:ph type="sldNum" sz="quarter" idx="12"/>
          </p:nvPr>
        </p:nvSpPr>
        <p:spPr/>
        <p:txBody>
          <a:bodyPr/>
          <a:lstStyle/>
          <a:p>
            <a:fld id="{829A03CC-A943-FF41-BF50-D5F119FDE184}" type="slidenum">
              <a:rPr lang="en-US" smtClean="0"/>
              <a:t>11</a:t>
            </a:fld>
            <a:endParaRPr lang="en-US"/>
          </a:p>
        </p:txBody>
      </p:sp>
    </p:spTree>
    <p:extLst>
      <p:ext uri="{BB962C8B-B14F-4D97-AF65-F5344CB8AC3E}">
        <p14:creationId xmlns:p14="http://schemas.microsoft.com/office/powerpoint/2010/main" val="422071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5A7D-C123-4B4E-A294-3DD83998BE63}"/>
              </a:ext>
            </a:extLst>
          </p:cNvPr>
          <p:cNvSpPr>
            <a:spLocks noGrp="1"/>
          </p:cNvSpPr>
          <p:nvPr>
            <p:ph type="title"/>
          </p:nvPr>
        </p:nvSpPr>
        <p:spPr>
          <a:xfrm>
            <a:off x="252919" y="2573383"/>
            <a:ext cx="2947482" cy="3526971"/>
          </a:xfrm>
        </p:spPr>
        <p:txBody>
          <a:bodyPr/>
          <a:lstStyle/>
          <a:p>
            <a:r>
              <a:rPr lang="en-US" dirty="0"/>
              <a:t>Phase One: Individuals &amp; Employers</a:t>
            </a:r>
          </a:p>
        </p:txBody>
      </p:sp>
      <p:sp>
        <p:nvSpPr>
          <p:cNvPr id="3" name="Content Placeholder 2">
            <a:extLst>
              <a:ext uri="{FF2B5EF4-FFF2-40B4-BE49-F238E27FC236}">
                <a16:creationId xmlns:a16="http://schemas.microsoft.com/office/drawing/2014/main" id="{0C944A20-450C-8648-BAD2-FD0685FFA87E}"/>
              </a:ext>
            </a:extLst>
          </p:cNvPr>
          <p:cNvSpPr>
            <a:spLocks noGrp="1"/>
          </p:cNvSpPr>
          <p:nvPr>
            <p:ph idx="1"/>
          </p:nvPr>
        </p:nvSpPr>
        <p:spPr>
          <a:xfrm>
            <a:off x="3510116" y="1"/>
            <a:ext cx="8052619" cy="6858000"/>
          </a:xfrm>
        </p:spPr>
        <p:txBody>
          <a:bodyPr>
            <a:normAutofit/>
          </a:bodyPr>
          <a:lstStyle/>
          <a:p>
            <a:r>
              <a:rPr lang="en-US" sz="2400" b="1" dirty="0"/>
              <a:t>ALL VULNERABLE INDIVIDUALS </a:t>
            </a:r>
            <a:r>
              <a:rPr lang="en-US" sz="2400" dirty="0"/>
              <a:t>should continue to shelter in place. </a:t>
            </a:r>
          </a:p>
          <a:p>
            <a:r>
              <a:rPr lang="en-US" sz="2400" dirty="0"/>
              <a:t>All individuals, </a:t>
            </a:r>
            <a:r>
              <a:rPr lang="en-US" sz="2400" b="1" dirty="0"/>
              <a:t>WHEN IN PUBLIC </a:t>
            </a:r>
            <a:r>
              <a:rPr lang="en-US" sz="2400" dirty="0"/>
              <a:t>(e.g., parks, outdoor recreation areas, shopping areas), should maximize physical distance from others. </a:t>
            </a:r>
          </a:p>
          <a:p>
            <a:r>
              <a:rPr lang="en-US" sz="2400" dirty="0"/>
              <a:t>Avoid </a:t>
            </a:r>
            <a:r>
              <a:rPr lang="en-US" sz="2400" b="1" dirty="0"/>
              <a:t>SOCIALIZING </a:t>
            </a:r>
            <a:r>
              <a:rPr lang="en-US" sz="2400" dirty="0"/>
              <a:t>in groups of more than </a:t>
            </a:r>
            <a:r>
              <a:rPr lang="en-US" sz="2400" dirty="0">
                <a:solidFill>
                  <a:srgbClr val="FF0000"/>
                </a:solidFill>
              </a:rPr>
              <a:t>10</a:t>
            </a:r>
            <a:r>
              <a:rPr lang="en-US" sz="2400" b="1" dirty="0">
                <a:solidFill>
                  <a:schemeClr val="accent6"/>
                </a:solidFill>
              </a:rPr>
              <a:t>**</a:t>
            </a:r>
            <a:r>
              <a:rPr lang="en-US" sz="2400" dirty="0"/>
              <a:t> people. Close </a:t>
            </a:r>
            <a:r>
              <a:rPr lang="en-US" sz="2400" b="1" dirty="0"/>
              <a:t>COMMON AREAS </a:t>
            </a:r>
            <a:r>
              <a:rPr lang="en-US" sz="2400" dirty="0"/>
              <a:t>where people are likely to congregate and interact. </a:t>
            </a:r>
          </a:p>
          <a:p>
            <a:r>
              <a:rPr lang="en-US" sz="2400" b="1" dirty="0"/>
              <a:t>MINIMIZE NON-ESSENTIAL TRAVEL</a:t>
            </a:r>
          </a:p>
          <a:p>
            <a:r>
              <a:rPr lang="en-US" sz="2400" dirty="0"/>
              <a:t>Continue</a:t>
            </a:r>
            <a:r>
              <a:rPr lang="en-US" sz="2400" b="1" dirty="0"/>
              <a:t> TELEWORK</a:t>
            </a:r>
            <a:r>
              <a:rPr lang="en-US" sz="2400" dirty="0"/>
              <a:t> whenever possible. </a:t>
            </a:r>
          </a:p>
        </p:txBody>
      </p:sp>
      <p:sp>
        <p:nvSpPr>
          <p:cNvPr id="4" name="Slide Number Placeholder 3">
            <a:extLst>
              <a:ext uri="{FF2B5EF4-FFF2-40B4-BE49-F238E27FC236}">
                <a16:creationId xmlns:a16="http://schemas.microsoft.com/office/drawing/2014/main" id="{B68EB495-D0D2-974A-85C1-B1157761C0DE}"/>
              </a:ext>
            </a:extLst>
          </p:cNvPr>
          <p:cNvSpPr>
            <a:spLocks noGrp="1"/>
          </p:cNvSpPr>
          <p:nvPr>
            <p:ph type="sldNum" sz="quarter" idx="12"/>
          </p:nvPr>
        </p:nvSpPr>
        <p:spPr/>
        <p:txBody>
          <a:bodyPr/>
          <a:lstStyle/>
          <a:p>
            <a:fld id="{829A03CC-A943-FF41-BF50-D5F119FDE184}" type="slidenum">
              <a:rPr lang="en-US" smtClean="0"/>
              <a:t>12</a:t>
            </a:fld>
            <a:endParaRPr lang="en-US"/>
          </a:p>
        </p:txBody>
      </p:sp>
      <p:sp>
        <p:nvSpPr>
          <p:cNvPr id="5" name="TextBox 4">
            <a:extLst>
              <a:ext uri="{FF2B5EF4-FFF2-40B4-BE49-F238E27FC236}">
                <a16:creationId xmlns:a16="http://schemas.microsoft.com/office/drawing/2014/main" id="{57569436-6846-4C45-B44E-FE47218F1427}"/>
              </a:ext>
            </a:extLst>
          </p:cNvPr>
          <p:cNvSpPr txBox="1"/>
          <p:nvPr/>
        </p:nvSpPr>
        <p:spPr>
          <a:xfrm>
            <a:off x="3708070" y="5893835"/>
            <a:ext cx="6504709" cy="707886"/>
          </a:xfrm>
          <a:prstGeom prst="rect">
            <a:avLst/>
          </a:prstGeom>
          <a:noFill/>
        </p:spPr>
        <p:txBody>
          <a:bodyPr wrap="square" rtlCol="0">
            <a:spAutoFit/>
          </a:bodyPr>
          <a:lstStyle/>
          <a:p>
            <a:r>
              <a:rPr lang="en-US" sz="2000" b="1" dirty="0">
                <a:solidFill>
                  <a:schemeClr val="accent6"/>
                </a:solidFill>
              </a:rPr>
              <a:t>**</a:t>
            </a:r>
            <a:r>
              <a:rPr lang="en-US" sz="2400" b="1" dirty="0">
                <a:solidFill>
                  <a:schemeClr val="accent6"/>
                </a:solidFill>
              </a:rPr>
              <a:t> </a:t>
            </a:r>
            <a:r>
              <a:rPr lang="en-US" sz="1600" i="1" dirty="0">
                <a:solidFill>
                  <a:schemeClr val="accent6"/>
                </a:solidFill>
              </a:rPr>
              <a:t>NOTE: Needs review by Oregon Health Authority, Governor’s Medical Advisory Panel and local public health.  </a:t>
            </a:r>
          </a:p>
        </p:txBody>
      </p:sp>
    </p:spTree>
    <p:extLst>
      <p:ext uri="{BB962C8B-B14F-4D97-AF65-F5344CB8AC3E}">
        <p14:creationId xmlns:p14="http://schemas.microsoft.com/office/powerpoint/2010/main" val="1372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6FE7C09-D967-B940-B53F-3DFF52DE5578}"/>
              </a:ext>
            </a:extLst>
          </p:cNvPr>
          <p:cNvGraphicFramePr>
            <a:graphicFrameLocks noGrp="1"/>
          </p:cNvGraphicFramePr>
          <p:nvPr>
            <p:ph idx="1"/>
            <p:extLst>
              <p:ext uri="{D42A27DB-BD31-4B8C-83A1-F6EECF244321}">
                <p14:modId xmlns:p14="http://schemas.microsoft.com/office/powerpoint/2010/main" val="1417660809"/>
              </p:ext>
            </p:extLst>
          </p:nvPr>
        </p:nvGraphicFramePr>
        <p:xfrm>
          <a:off x="3708070" y="564966"/>
          <a:ext cx="7843099" cy="6035040"/>
        </p:xfrm>
        <a:graphic>
          <a:graphicData uri="http://schemas.openxmlformats.org/drawingml/2006/table">
            <a:tbl>
              <a:tblPr firstRow="1" bandRow="1">
                <a:tableStyleId>{5C22544A-7EE6-4342-B048-85BDC9FD1C3A}</a:tableStyleId>
              </a:tblPr>
              <a:tblGrid>
                <a:gridCol w="2298458">
                  <a:extLst>
                    <a:ext uri="{9D8B030D-6E8A-4147-A177-3AD203B41FA5}">
                      <a16:colId xmlns:a16="http://schemas.microsoft.com/office/drawing/2014/main" val="3428603091"/>
                    </a:ext>
                  </a:extLst>
                </a:gridCol>
                <a:gridCol w="3048602">
                  <a:extLst>
                    <a:ext uri="{9D8B030D-6E8A-4147-A177-3AD203B41FA5}">
                      <a16:colId xmlns:a16="http://schemas.microsoft.com/office/drawing/2014/main" val="949408377"/>
                    </a:ext>
                  </a:extLst>
                </a:gridCol>
                <a:gridCol w="2496039">
                  <a:extLst>
                    <a:ext uri="{9D8B030D-6E8A-4147-A177-3AD203B41FA5}">
                      <a16:colId xmlns:a16="http://schemas.microsoft.com/office/drawing/2014/main" val="180071157"/>
                    </a:ext>
                  </a:extLst>
                </a:gridCol>
              </a:tblGrid>
              <a:tr h="370840">
                <a:tc>
                  <a:txBody>
                    <a:bodyPr/>
                    <a:lstStyle/>
                    <a:p>
                      <a:endParaRPr lang="en-US" sz="2000" dirty="0"/>
                    </a:p>
                  </a:txBody>
                  <a:tcPr/>
                </a:tc>
                <a:tc>
                  <a:txBody>
                    <a:bodyPr/>
                    <a:lstStyle/>
                    <a:p>
                      <a:r>
                        <a:rPr lang="en-US" sz="1800" dirty="0"/>
                        <a:t>Phase One – Federal proposal</a:t>
                      </a:r>
                    </a:p>
                  </a:txBody>
                  <a:tcPr/>
                </a:tc>
                <a:tc>
                  <a:txBody>
                    <a:bodyPr/>
                    <a:lstStyle/>
                    <a:p>
                      <a:r>
                        <a:rPr lang="en-US" sz="1800" dirty="0"/>
                        <a:t>Oregon Modifications Under Consideration</a:t>
                      </a:r>
                      <a:r>
                        <a:rPr lang="en-US" sz="1800" b="1" dirty="0">
                          <a:solidFill>
                            <a:schemeClr val="accent6"/>
                          </a:solidFill>
                        </a:rPr>
                        <a:t>**</a:t>
                      </a:r>
                      <a:endParaRPr lang="en-US" sz="1800" dirty="0"/>
                    </a:p>
                  </a:txBody>
                  <a:tcPr/>
                </a:tc>
                <a:extLst>
                  <a:ext uri="{0D108BD9-81ED-4DB2-BD59-A6C34878D82A}">
                    <a16:rowId xmlns:a16="http://schemas.microsoft.com/office/drawing/2014/main" val="373611047"/>
                  </a:ext>
                </a:extLst>
              </a:tr>
              <a:tr h="370840">
                <a:tc>
                  <a:txBody>
                    <a:bodyPr/>
                    <a:lstStyle/>
                    <a:p>
                      <a:r>
                        <a:rPr lang="en-US" sz="1800" dirty="0"/>
                        <a:t>Schools and organized youth activities</a:t>
                      </a:r>
                    </a:p>
                  </a:txBody>
                  <a:tcPr/>
                </a:tc>
                <a:tc>
                  <a:txBody>
                    <a:bodyPr/>
                    <a:lstStyle/>
                    <a:p>
                      <a:r>
                        <a:rPr lang="en-US" sz="1800" dirty="0"/>
                        <a:t>Remain closed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Additional childcare reopening in Phase One</a:t>
                      </a:r>
                    </a:p>
                  </a:txBody>
                  <a:tcPr/>
                </a:tc>
                <a:extLst>
                  <a:ext uri="{0D108BD9-81ED-4DB2-BD59-A6C34878D82A}">
                    <a16:rowId xmlns:a16="http://schemas.microsoft.com/office/drawing/2014/main" val="1935523677"/>
                  </a:ext>
                </a:extLst>
              </a:tr>
              <a:tr h="370840">
                <a:tc>
                  <a:txBody>
                    <a:bodyPr/>
                    <a:lstStyle/>
                    <a:p>
                      <a:r>
                        <a:rPr lang="en-US" sz="1800" dirty="0"/>
                        <a:t>Visits to hospitals and senior living facilities</a:t>
                      </a:r>
                    </a:p>
                  </a:txBody>
                  <a:tcPr/>
                </a:tc>
                <a:tc>
                  <a:txBody>
                    <a:bodyPr/>
                    <a:lstStyle/>
                    <a:p>
                      <a:r>
                        <a:rPr lang="en-US" sz="1800" dirty="0"/>
                        <a:t>Prohibited</a:t>
                      </a:r>
                    </a:p>
                  </a:txBody>
                  <a:tcPr/>
                </a:tc>
                <a:tc>
                  <a:txBody>
                    <a:bodyPr/>
                    <a:lstStyle/>
                    <a:p>
                      <a:endParaRPr lang="en-US" sz="1800" dirty="0"/>
                    </a:p>
                  </a:txBody>
                  <a:tcPr/>
                </a:tc>
                <a:extLst>
                  <a:ext uri="{0D108BD9-81ED-4DB2-BD59-A6C34878D82A}">
                    <a16:rowId xmlns:a16="http://schemas.microsoft.com/office/drawing/2014/main" val="3085097240"/>
                  </a:ext>
                </a:extLst>
              </a:tr>
              <a:tr h="370840">
                <a:tc>
                  <a:txBody>
                    <a:bodyPr/>
                    <a:lstStyle/>
                    <a:p>
                      <a:r>
                        <a:rPr lang="en-US" sz="1800" dirty="0"/>
                        <a:t>Large venues:  sports, theaters, churches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“Strict physical distancing and sanitation protocols”</a:t>
                      </a:r>
                    </a:p>
                  </a:txBody>
                  <a:tcPr/>
                </a:tc>
                <a:tc>
                  <a:txBody>
                    <a:bodyPr/>
                    <a:lstStyle/>
                    <a:p>
                      <a:r>
                        <a:rPr lang="en-US" sz="1800" dirty="0">
                          <a:solidFill>
                            <a:srgbClr val="FF0000"/>
                          </a:solidFill>
                        </a:rPr>
                        <a:t>Likely remain closed during Phase One</a:t>
                      </a:r>
                    </a:p>
                  </a:txBody>
                  <a:tcPr/>
                </a:tc>
                <a:extLst>
                  <a:ext uri="{0D108BD9-81ED-4DB2-BD59-A6C34878D82A}">
                    <a16:rowId xmlns:a16="http://schemas.microsoft.com/office/drawing/2014/main" val="2295844304"/>
                  </a:ext>
                </a:extLst>
              </a:tr>
              <a:tr h="370840">
                <a:tc>
                  <a:txBody>
                    <a:bodyPr/>
                    <a:lstStyle/>
                    <a:p>
                      <a:r>
                        <a:rPr lang="en-US" sz="1800" dirty="0"/>
                        <a:t>Sit-down dining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“Strict physical distancing and sanitation protocols”</a:t>
                      </a:r>
                    </a:p>
                  </a:txBody>
                  <a:tcPr/>
                </a:tc>
                <a:tc>
                  <a:txBody>
                    <a:bodyPr/>
                    <a:lstStyle/>
                    <a:p>
                      <a:r>
                        <a:rPr lang="en-US" sz="1800" dirty="0">
                          <a:solidFill>
                            <a:srgbClr val="FF0000"/>
                          </a:solidFill>
                        </a:rPr>
                        <a:t>Work group to propose Phase One plan</a:t>
                      </a:r>
                    </a:p>
                  </a:txBody>
                  <a:tcPr/>
                </a:tc>
                <a:extLst>
                  <a:ext uri="{0D108BD9-81ED-4DB2-BD59-A6C34878D82A}">
                    <a16:rowId xmlns:a16="http://schemas.microsoft.com/office/drawing/2014/main" val="4246722656"/>
                  </a:ext>
                </a:extLst>
              </a:tr>
              <a:tr h="370840">
                <a:tc>
                  <a:txBody>
                    <a:bodyPr/>
                    <a:lstStyle/>
                    <a:p>
                      <a:r>
                        <a:rPr lang="en-US" sz="1800" dirty="0"/>
                        <a:t>Gyms</a:t>
                      </a:r>
                    </a:p>
                  </a:txBody>
                  <a:tcPr/>
                </a:tc>
                <a:tc>
                  <a:txBody>
                    <a:bodyPr/>
                    <a:lstStyle/>
                    <a:p>
                      <a:r>
                        <a:rPr lang="en-US" sz="1800" dirty="0"/>
                        <a:t>“Strict physical distancing and sanitation protocols”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Likely remain closed during Phase One</a:t>
                      </a:r>
                    </a:p>
                  </a:txBody>
                  <a:tcPr/>
                </a:tc>
                <a:extLst>
                  <a:ext uri="{0D108BD9-81ED-4DB2-BD59-A6C34878D82A}">
                    <a16:rowId xmlns:a16="http://schemas.microsoft.com/office/drawing/2014/main" val="121889423"/>
                  </a:ext>
                </a:extLst>
              </a:tr>
              <a:tr h="370840">
                <a:tc>
                  <a:txBody>
                    <a:bodyPr/>
                    <a:lstStyle/>
                    <a:p>
                      <a:r>
                        <a:rPr lang="en-US" sz="1800" dirty="0"/>
                        <a:t>Bars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Remain closed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Work group to propose Phase One plan</a:t>
                      </a:r>
                    </a:p>
                  </a:txBody>
                  <a:tcPr/>
                </a:tc>
                <a:extLst>
                  <a:ext uri="{0D108BD9-81ED-4DB2-BD59-A6C34878D82A}">
                    <a16:rowId xmlns:a16="http://schemas.microsoft.com/office/drawing/2014/main" val="1540702055"/>
                  </a:ext>
                </a:extLst>
              </a:tr>
              <a:tr h="370840">
                <a:tc>
                  <a:txBody>
                    <a:bodyPr/>
                    <a:lstStyle/>
                    <a:p>
                      <a:r>
                        <a:rPr lang="en-US" sz="1800" dirty="0"/>
                        <a:t>Non-emergency procedures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 resume, as clinically appropriate”</a:t>
                      </a:r>
                    </a:p>
                  </a:txBody>
                  <a:tcPr/>
                </a:tc>
                <a:tc>
                  <a:txBody>
                    <a:bodyPr/>
                    <a:lstStyle/>
                    <a:p>
                      <a:r>
                        <a:rPr lang="en-US" sz="1800" dirty="0">
                          <a:solidFill>
                            <a:srgbClr val="FF0000"/>
                          </a:solidFill>
                        </a:rPr>
                        <a:t>Oregon regional policy under review</a:t>
                      </a:r>
                    </a:p>
                  </a:txBody>
                  <a:tcPr/>
                </a:tc>
                <a:extLst>
                  <a:ext uri="{0D108BD9-81ED-4DB2-BD59-A6C34878D82A}">
                    <a16:rowId xmlns:a16="http://schemas.microsoft.com/office/drawing/2014/main" val="1829448060"/>
                  </a:ext>
                </a:extLst>
              </a:tr>
              <a:tr h="370840">
                <a:tc>
                  <a:txBody>
                    <a:bodyPr/>
                    <a:lstStyle/>
                    <a:p>
                      <a:r>
                        <a:rPr lang="en-US" sz="1800" dirty="0"/>
                        <a:t>Personal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Not called out specifically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Work group to propose Phase One plan</a:t>
                      </a:r>
                    </a:p>
                  </a:txBody>
                  <a:tcPr/>
                </a:tc>
                <a:extLst>
                  <a:ext uri="{0D108BD9-81ED-4DB2-BD59-A6C34878D82A}">
                    <a16:rowId xmlns:a16="http://schemas.microsoft.com/office/drawing/2014/main" val="2606256080"/>
                  </a:ext>
                </a:extLst>
              </a:tr>
            </a:tbl>
          </a:graphicData>
        </a:graphic>
      </p:graphicFrame>
      <p:sp>
        <p:nvSpPr>
          <p:cNvPr id="4" name="Slide Number Placeholder 3">
            <a:extLst>
              <a:ext uri="{FF2B5EF4-FFF2-40B4-BE49-F238E27FC236}">
                <a16:creationId xmlns:a16="http://schemas.microsoft.com/office/drawing/2014/main" id="{68B5BCFB-06FF-9B44-92EA-F888E9E96ADC}"/>
              </a:ext>
            </a:extLst>
          </p:cNvPr>
          <p:cNvSpPr>
            <a:spLocks noGrp="1"/>
          </p:cNvSpPr>
          <p:nvPr>
            <p:ph type="sldNum" sz="quarter" idx="12"/>
          </p:nvPr>
        </p:nvSpPr>
        <p:spPr/>
        <p:txBody>
          <a:bodyPr/>
          <a:lstStyle/>
          <a:p>
            <a:fld id="{829A03CC-A943-FF41-BF50-D5F119FDE184}" type="slidenum">
              <a:rPr lang="en-US" smtClean="0"/>
              <a:t>13</a:t>
            </a:fld>
            <a:endParaRPr lang="en-US"/>
          </a:p>
        </p:txBody>
      </p:sp>
      <p:sp>
        <p:nvSpPr>
          <p:cNvPr id="5" name="Title 1">
            <a:extLst>
              <a:ext uri="{FF2B5EF4-FFF2-40B4-BE49-F238E27FC236}">
                <a16:creationId xmlns:a16="http://schemas.microsoft.com/office/drawing/2014/main" id="{DF9EBABC-5896-044B-BE32-4255E52CE71D}"/>
              </a:ext>
            </a:extLst>
          </p:cNvPr>
          <p:cNvSpPr txBox="1">
            <a:spLocks/>
          </p:cNvSpPr>
          <p:nvPr/>
        </p:nvSpPr>
        <p:spPr>
          <a:xfrm>
            <a:off x="252919" y="2573383"/>
            <a:ext cx="2947482" cy="1899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Phase One: Specific Types of Employers</a:t>
            </a:r>
          </a:p>
        </p:txBody>
      </p:sp>
      <p:sp>
        <p:nvSpPr>
          <p:cNvPr id="7" name="TextBox 6">
            <a:extLst>
              <a:ext uri="{FF2B5EF4-FFF2-40B4-BE49-F238E27FC236}">
                <a16:creationId xmlns:a16="http://schemas.microsoft.com/office/drawing/2014/main" id="{8D512D10-D8D0-3C43-9926-F7E7CE23B41C}"/>
              </a:ext>
            </a:extLst>
          </p:cNvPr>
          <p:cNvSpPr txBox="1"/>
          <p:nvPr/>
        </p:nvSpPr>
        <p:spPr>
          <a:xfrm>
            <a:off x="171512" y="4824057"/>
            <a:ext cx="3282724" cy="1200329"/>
          </a:xfrm>
          <a:prstGeom prst="rect">
            <a:avLst/>
          </a:prstGeom>
          <a:noFill/>
        </p:spPr>
        <p:txBody>
          <a:bodyPr wrap="square" rtlCol="0">
            <a:spAutoFit/>
          </a:bodyPr>
          <a:lstStyle/>
          <a:p>
            <a:r>
              <a:rPr lang="en-US" sz="2000" b="1" dirty="0">
                <a:solidFill>
                  <a:schemeClr val="accent6"/>
                </a:solidFill>
              </a:rPr>
              <a:t>**</a:t>
            </a:r>
            <a:r>
              <a:rPr lang="en-US" sz="2400" b="1" dirty="0">
                <a:solidFill>
                  <a:schemeClr val="accent6"/>
                </a:solidFill>
              </a:rPr>
              <a:t> </a:t>
            </a:r>
            <a:r>
              <a:rPr lang="en-US" sz="1600" i="1" dirty="0">
                <a:solidFill>
                  <a:schemeClr val="accent6"/>
                </a:solidFill>
              </a:rPr>
              <a:t>NOTE: Needs review by Oregon Health Authority, Governor’s Medical Advisory Panel and local public health.  </a:t>
            </a:r>
          </a:p>
        </p:txBody>
      </p:sp>
    </p:spTree>
    <p:extLst>
      <p:ext uri="{BB962C8B-B14F-4D97-AF65-F5344CB8AC3E}">
        <p14:creationId xmlns:p14="http://schemas.microsoft.com/office/powerpoint/2010/main" val="15173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0BE9-52ED-234F-852B-E45FF3D7ED1F}"/>
              </a:ext>
            </a:extLst>
          </p:cNvPr>
          <p:cNvSpPr>
            <a:spLocks noGrp="1"/>
          </p:cNvSpPr>
          <p:nvPr>
            <p:ph type="title"/>
          </p:nvPr>
        </p:nvSpPr>
        <p:spPr>
          <a:xfrm>
            <a:off x="213729" y="2586789"/>
            <a:ext cx="3048422" cy="3497872"/>
          </a:xfrm>
        </p:spPr>
        <p:txBody>
          <a:bodyPr>
            <a:normAutofit/>
          </a:bodyPr>
          <a:lstStyle/>
          <a:p>
            <a:r>
              <a:rPr lang="en-US" dirty="0"/>
              <a:t>Geographical considerations: </a:t>
            </a:r>
            <a:br>
              <a:rPr lang="en-US" dirty="0"/>
            </a:br>
            <a:br>
              <a:rPr lang="en-US" sz="2000" dirty="0"/>
            </a:br>
            <a:r>
              <a:rPr lang="en-US" sz="1800" dirty="0"/>
              <a:t>• Declining growth in symptoms/ cases</a:t>
            </a:r>
            <a:br>
              <a:rPr lang="en-US" sz="1800" dirty="0"/>
            </a:br>
            <a:r>
              <a:rPr lang="en-US" sz="1800" dirty="0"/>
              <a:t>• Regional testing capacity </a:t>
            </a:r>
            <a:br>
              <a:rPr lang="en-US" sz="1800" dirty="0"/>
            </a:br>
            <a:r>
              <a:rPr lang="en-US" sz="1800" dirty="0"/>
              <a:t>• Regional hospital capacity</a:t>
            </a:r>
            <a:br>
              <a:rPr lang="en-US" sz="1800" dirty="0"/>
            </a:br>
            <a:r>
              <a:rPr lang="en-US" sz="1800" dirty="0"/>
              <a:t>• Regional contact tracing capacity</a:t>
            </a:r>
            <a:br>
              <a:rPr lang="en-US" sz="1800" dirty="0"/>
            </a:br>
            <a:r>
              <a:rPr lang="en-US" sz="1800" dirty="0"/>
              <a:t>• Regions work with OHA on plans</a:t>
            </a:r>
            <a:endParaRPr lang="en-US" sz="2000" dirty="0"/>
          </a:p>
        </p:txBody>
      </p:sp>
      <p:sp>
        <p:nvSpPr>
          <p:cNvPr id="4" name="Slide Number Placeholder 3">
            <a:extLst>
              <a:ext uri="{FF2B5EF4-FFF2-40B4-BE49-F238E27FC236}">
                <a16:creationId xmlns:a16="http://schemas.microsoft.com/office/drawing/2014/main" id="{7518DE88-9617-EE46-A06E-218E94FBC852}"/>
              </a:ext>
            </a:extLst>
          </p:cNvPr>
          <p:cNvSpPr>
            <a:spLocks noGrp="1"/>
          </p:cNvSpPr>
          <p:nvPr>
            <p:ph type="sldNum" sz="quarter" idx="12"/>
          </p:nvPr>
        </p:nvSpPr>
        <p:spPr/>
        <p:txBody>
          <a:bodyPr/>
          <a:lstStyle/>
          <a:p>
            <a:fld id="{829A03CC-A943-FF41-BF50-D5F119FDE184}" type="slidenum">
              <a:rPr lang="en-US" smtClean="0"/>
              <a:t>14</a:t>
            </a:fld>
            <a:endParaRPr lang="en-US"/>
          </a:p>
        </p:txBody>
      </p:sp>
      <p:pic>
        <p:nvPicPr>
          <p:cNvPr id="3" name="Picture 2">
            <a:extLst>
              <a:ext uri="{FF2B5EF4-FFF2-40B4-BE49-F238E27FC236}">
                <a16:creationId xmlns:a16="http://schemas.microsoft.com/office/drawing/2014/main" id="{E2379EA5-4A38-1348-8029-ED26F130D05D}"/>
              </a:ext>
            </a:extLst>
          </p:cNvPr>
          <p:cNvPicPr>
            <a:picLocks noChangeAspect="1"/>
          </p:cNvPicPr>
          <p:nvPr/>
        </p:nvPicPr>
        <p:blipFill>
          <a:blip r:embed="rId2"/>
          <a:stretch>
            <a:fillRect/>
          </a:stretch>
        </p:blipFill>
        <p:spPr>
          <a:xfrm>
            <a:off x="3869268" y="736313"/>
            <a:ext cx="7285432" cy="5439789"/>
          </a:xfrm>
          <a:prstGeom prst="rect">
            <a:avLst/>
          </a:prstGeom>
        </p:spPr>
      </p:pic>
    </p:spTree>
    <p:extLst>
      <p:ext uri="{BB962C8B-B14F-4D97-AF65-F5344CB8AC3E}">
        <p14:creationId xmlns:p14="http://schemas.microsoft.com/office/powerpoint/2010/main" val="190120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0D1C-9222-604D-9F2B-837CB63F6A69}"/>
              </a:ext>
            </a:extLst>
          </p:cNvPr>
          <p:cNvSpPr>
            <a:spLocks noGrp="1"/>
          </p:cNvSpPr>
          <p:nvPr>
            <p:ph type="title"/>
          </p:nvPr>
        </p:nvSpPr>
        <p:spPr>
          <a:xfrm>
            <a:off x="118753" y="2586038"/>
            <a:ext cx="3158837" cy="3398710"/>
          </a:xfrm>
        </p:spPr>
        <p:txBody>
          <a:bodyPr>
            <a:normAutofit/>
          </a:bodyPr>
          <a:lstStyle/>
          <a:p>
            <a:r>
              <a:rPr lang="en-US" sz="3200" dirty="0">
                <a:solidFill>
                  <a:schemeClr val="accent6"/>
                </a:solidFill>
              </a:rPr>
              <a:t>FOR DISCUSSION - UNDER CONSIDERATION</a:t>
            </a:r>
          </a:p>
        </p:txBody>
      </p:sp>
      <p:sp>
        <p:nvSpPr>
          <p:cNvPr id="3" name="Content Placeholder 2">
            <a:extLst>
              <a:ext uri="{FF2B5EF4-FFF2-40B4-BE49-F238E27FC236}">
                <a16:creationId xmlns:a16="http://schemas.microsoft.com/office/drawing/2014/main" id="{992AE784-9AA3-C247-8755-96CD476BD1D3}"/>
              </a:ext>
            </a:extLst>
          </p:cNvPr>
          <p:cNvSpPr>
            <a:spLocks noGrp="1"/>
          </p:cNvSpPr>
          <p:nvPr>
            <p:ph idx="1"/>
          </p:nvPr>
        </p:nvSpPr>
        <p:spPr>
          <a:xfrm>
            <a:off x="3869267" y="1002082"/>
            <a:ext cx="7474235" cy="4860099"/>
          </a:xfrm>
        </p:spPr>
        <p:txBody>
          <a:bodyPr>
            <a:normAutofit/>
          </a:bodyPr>
          <a:lstStyle/>
          <a:p>
            <a:pPr marL="0" indent="0">
              <a:buNone/>
            </a:pPr>
            <a:r>
              <a:rPr lang="en-US" sz="2800" b="1" dirty="0"/>
              <a:t>Additional prerequisite for opening a county in Oregon: a formal request to the Governor:</a:t>
            </a:r>
          </a:p>
          <a:p>
            <a:r>
              <a:rPr lang="en-US" sz="2800" dirty="0"/>
              <a:t>Letter from the CEOs and CMOs of hospitals within the county committing to daily PPE reporting to OHA, PPE supply chain reliability and hospital bed surge capacity.</a:t>
            </a:r>
          </a:p>
          <a:p>
            <a:r>
              <a:rPr lang="en-US" sz="2800" dirty="0"/>
              <a:t>Recommendation letter from the County Public Health Officer.</a:t>
            </a:r>
          </a:p>
          <a:p>
            <a:r>
              <a:rPr lang="en-US" sz="2800" dirty="0"/>
              <a:t>Vote of the County governing body certifying PPE for first responders is sufficient.</a:t>
            </a:r>
          </a:p>
        </p:txBody>
      </p:sp>
      <p:sp>
        <p:nvSpPr>
          <p:cNvPr id="4" name="Slide Number Placeholder 3">
            <a:extLst>
              <a:ext uri="{FF2B5EF4-FFF2-40B4-BE49-F238E27FC236}">
                <a16:creationId xmlns:a16="http://schemas.microsoft.com/office/drawing/2014/main" id="{75448CEA-41AC-3C4B-A9A9-547A2639F614}"/>
              </a:ext>
            </a:extLst>
          </p:cNvPr>
          <p:cNvSpPr>
            <a:spLocks noGrp="1"/>
          </p:cNvSpPr>
          <p:nvPr>
            <p:ph type="sldNum" sz="quarter" idx="12"/>
          </p:nvPr>
        </p:nvSpPr>
        <p:spPr/>
        <p:txBody>
          <a:bodyPr/>
          <a:lstStyle/>
          <a:p>
            <a:fld id="{829A03CC-A943-FF41-BF50-D5F119FDE184}" type="slidenum">
              <a:rPr lang="en-US" smtClean="0"/>
              <a:t>15</a:t>
            </a:fld>
            <a:endParaRPr lang="en-US"/>
          </a:p>
        </p:txBody>
      </p:sp>
    </p:spTree>
    <p:extLst>
      <p:ext uri="{BB962C8B-B14F-4D97-AF65-F5344CB8AC3E}">
        <p14:creationId xmlns:p14="http://schemas.microsoft.com/office/powerpoint/2010/main" val="212450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963152-F913-024A-937A-537F57520F50}"/>
              </a:ext>
            </a:extLst>
          </p:cNvPr>
          <p:cNvSpPr>
            <a:spLocks noGrp="1"/>
          </p:cNvSpPr>
          <p:nvPr>
            <p:ph type="title"/>
          </p:nvPr>
        </p:nvSpPr>
        <p:spPr>
          <a:xfrm>
            <a:off x="3867912" y="1298448"/>
            <a:ext cx="7315200" cy="1607590"/>
          </a:xfrm>
        </p:spPr>
        <p:txBody>
          <a:bodyPr/>
          <a:lstStyle/>
          <a:p>
            <a:r>
              <a:rPr lang="en-US" dirty="0"/>
              <a:t>Phases Two and Three</a:t>
            </a:r>
          </a:p>
        </p:txBody>
      </p:sp>
      <p:sp>
        <p:nvSpPr>
          <p:cNvPr id="7" name="Text Placeholder 6">
            <a:extLst>
              <a:ext uri="{FF2B5EF4-FFF2-40B4-BE49-F238E27FC236}">
                <a16:creationId xmlns:a16="http://schemas.microsoft.com/office/drawing/2014/main" id="{A64CDDAC-303D-734E-8182-DD8FB8019873}"/>
              </a:ext>
            </a:extLst>
          </p:cNvPr>
          <p:cNvSpPr>
            <a:spLocks noGrp="1"/>
          </p:cNvSpPr>
          <p:nvPr>
            <p:ph type="body" idx="1"/>
          </p:nvPr>
        </p:nvSpPr>
        <p:spPr>
          <a:xfrm>
            <a:off x="3682314" y="3181610"/>
            <a:ext cx="7722972" cy="3174739"/>
          </a:xfrm>
        </p:spPr>
        <p:txBody>
          <a:bodyPr>
            <a:normAutofit/>
          </a:bodyPr>
          <a:lstStyle/>
          <a:p>
            <a:r>
              <a:rPr lang="en-US" dirty="0"/>
              <a:t>Wait 14 days, pass the gating criteria again, then move to the next phase.</a:t>
            </a:r>
          </a:p>
          <a:p>
            <a:endParaRPr lang="en-US" dirty="0"/>
          </a:p>
          <a:p>
            <a:r>
              <a:rPr lang="en-US" u="sng" dirty="0"/>
              <a:t>Phase 2:</a:t>
            </a:r>
            <a:r>
              <a:rPr lang="en-US" dirty="0"/>
              <a:t> </a:t>
            </a:r>
            <a:r>
              <a:rPr lang="en-US" sz="2400" b="1" dirty="0">
                <a:solidFill>
                  <a:schemeClr val="accent6"/>
                </a:solidFill>
              </a:rPr>
              <a:t>**</a:t>
            </a:r>
            <a:r>
              <a:rPr lang="en-US" sz="2800" b="1" dirty="0">
                <a:solidFill>
                  <a:schemeClr val="accent6"/>
                </a:solidFill>
              </a:rPr>
              <a:t> </a:t>
            </a:r>
            <a:r>
              <a:rPr lang="en-US" dirty="0"/>
              <a:t>Gatherings increase to 50, non-essential travel can resume, schools and gyms can open under physical distancing</a:t>
            </a:r>
          </a:p>
          <a:p>
            <a:r>
              <a:rPr lang="en-US" u="sng" dirty="0"/>
              <a:t>Phase 3:</a:t>
            </a:r>
            <a:r>
              <a:rPr lang="en-US" dirty="0"/>
              <a:t> </a:t>
            </a:r>
            <a:r>
              <a:rPr lang="en-US" sz="2400" b="1" dirty="0">
                <a:solidFill>
                  <a:schemeClr val="accent6"/>
                </a:solidFill>
              </a:rPr>
              <a:t>**</a:t>
            </a:r>
            <a:r>
              <a:rPr lang="en-US" sz="2800" b="1" dirty="0">
                <a:solidFill>
                  <a:schemeClr val="accent6"/>
                </a:solidFill>
              </a:rPr>
              <a:t> </a:t>
            </a:r>
            <a:r>
              <a:rPr lang="en-US" dirty="0"/>
              <a:t>Mass gatherings size increases, worksites have unrestricted staffing, visitors to nursing homes allowed, restaurants and bars can have more seating</a:t>
            </a:r>
          </a:p>
        </p:txBody>
      </p:sp>
      <p:sp>
        <p:nvSpPr>
          <p:cNvPr id="4" name="Slide Number Placeholder 3">
            <a:extLst>
              <a:ext uri="{FF2B5EF4-FFF2-40B4-BE49-F238E27FC236}">
                <a16:creationId xmlns:a16="http://schemas.microsoft.com/office/drawing/2014/main" id="{32ACEDBC-313C-FC48-9CDB-BA08C27984F5}"/>
              </a:ext>
            </a:extLst>
          </p:cNvPr>
          <p:cNvSpPr>
            <a:spLocks noGrp="1"/>
          </p:cNvSpPr>
          <p:nvPr>
            <p:ph type="sldNum" sz="quarter" idx="12"/>
          </p:nvPr>
        </p:nvSpPr>
        <p:spPr/>
        <p:txBody>
          <a:bodyPr/>
          <a:lstStyle/>
          <a:p>
            <a:fld id="{829A03CC-A943-FF41-BF50-D5F119FDE184}" type="slidenum">
              <a:rPr lang="en-US" smtClean="0"/>
              <a:t>16</a:t>
            </a:fld>
            <a:endParaRPr lang="en-US"/>
          </a:p>
        </p:txBody>
      </p:sp>
      <p:sp>
        <p:nvSpPr>
          <p:cNvPr id="6" name="TextBox 5">
            <a:extLst>
              <a:ext uri="{FF2B5EF4-FFF2-40B4-BE49-F238E27FC236}">
                <a16:creationId xmlns:a16="http://schemas.microsoft.com/office/drawing/2014/main" id="{B49D368F-3FFD-9F43-9D1C-4E815177D41B}"/>
              </a:ext>
            </a:extLst>
          </p:cNvPr>
          <p:cNvSpPr txBox="1"/>
          <p:nvPr/>
        </p:nvSpPr>
        <p:spPr>
          <a:xfrm>
            <a:off x="171512" y="4824057"/>
            <a:ext cx="3282724" cy="1200329"/>
          </a:xfrm>
          <a:prstGeom prst="rect">
            <a:avLst/>
          </a:prstGeom>
          <a:noFill/>
        </p:spPr>
        <p:txBody>
          <a:bodyPr wrap="square" rtlCol="0">
            <a:spAutoFit/>
          </a:bodyPr>
          <a:lstStyle/>
          <a:p>
            <a:r>
              <a:rPr lang="en-US" sz="2000" b="1" dirty="0">
                <a:solidFill>
                  <a:schemeClr val="accent6"/>
                </a:solidFill>
              </a:rPr>
              <a:t>**</a:t>
            </a:r>
            <a:r>
              <a:rPr lang="en-US" sz="2400" b="1" dirty="0">
                <a:solidFill>
                  <a:schemeClr val="accent6"/>
                </a:solidFill>
              </a:rPr>
              <a:t> </a:t>
            </a:r>
            <a:r>
              <a:rPr lang="en-US" sz="1600" i="1" dirty="0">
                <a:solidFill>
                  <a:schemeClr val="accent6"/>
                </a:solidFill>
              </a:rPr>
              <a:t>NOTE: Needs review by Oregon Health Authority, Governor’s Medical Advisory Panel and local public health.  </a:t>
            </a:r>
          </a:p>
        </p:txBody>
      </p:sp>
    </p:spTree>
    <p:extLst>
      <p:ext uri="{BB962C8B-B14F-4D97-AF65-F5344CB8AC3E}">
        <p14:creationId xmlns:p14="http://schemas.microsoft.com/office/powerpoint/2010/main" val="93176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CF2F-04D3-7F43-A729-A312B79D67BE}"/>
              </a:ext>
            </a:extLst>
          </p:cNvPr>
          <p:cNvSpPr>
            <a:spLocks noGrp="1"/>
          </p:cNvSpPr>
          <p:nvPr>
            <p:ph type="title"/>
          </p:nvPr>
        </p:nvSpPr>
        <p:spPr>
          <a:xfrm>
            <a:off x="252919" y="2595716"/>
            <a:ext cx="2947482" cy="3495368"/>
          </a:xfrm>
        </p:spPr>
        <p:txBody>
          <a:bodyPr/>
          <a:lstStyle/>
          <a:p>
            <a:r>
              <a:rPr lang="en-US" dirty="0"/>
              <a:t>High-Level</a:t>
            </a:r>
            <a:br>
              <a:rPr lang="en-US" dirty="0"/>
            </a:br>
            <a:r>
              <a:rPr lang="en-US" dirty="0"/>
              <a:t>Framework Community Presentations</a:t>
            </a:r>
          </a:p>
        </p:txBody>
      </p:sp>
      <p:sp>
        <p:nvSpPr>
          <p:cNvPr id="3" name="Content Placeholder 2">
            <a:extLst>
              <a:ext uri="{FF2B5EF4-FFF2-40B4-BE49-F238E27FC236}">
                <a16:creationId xmlns:a16="http://schemas.microsoft.com/office/drawing/2014/main" id="{A341C2D6-1D35-504F-A4F8-89CC983EE4B1}"/>
              </a:ext>
            </a:extLst>
          </p:cNvPr>
          <p:cNvSpPr>
            <a:spLocks noGrp="1"/>
          </p:cNvSpPr>
          <p:nvPr>
            <p:ph idx="1"/>
          </p:nvPr>
        </p:nvSpPr>
        <p:spPr>
          <a:xfrm>
            <a:off x="3869267" y="0"/>
            <a:ext cx="7633620" cy="6858000"/>
          </a:xfrm>
        </p:spPr>
        <p:txBody>
          <a:bodyPr>
            <a:normAutofit/>
          </a:bodyPr>
          <a:lstStyle/>
          <a:p>
            <a:pPr marL="0" indent="0">
              <a:buNone/>
            </a:pPr>
            <a:r>
              <a:rPr lang="en-US" sz="2800" u="sng" dirty="0"/>
              <a:t>High-level framework presentations: Begin April 17</a:t>
            </a:r>
          </a:p>
          <a:p>
            <a:r>
              <a:rPr lang="en-US" sz="2400" dirty="0"/>
              <a:t>Governor’s Economic Advisory Council</a:t>
            </a:r>
          </a:p>
          <a:p>
            <a:r>
              <a:rPr lang="en-US" sz="2400" dirty="0"/>
              <a:t>Regional Solutions Regional Advisory Councils</a:t>
            </a:r>
          </a:p>
          <a:p>
            <a:r>
              <a:rPr lang="en-US" sz="2400" dirty="0"/>
              <a:t>Local elected officials: Counties, cities, legislators</a:t>
            </a:r>
          </a:p>
          <a:p>
            <a:r>
              <a:rPr lang="en-US" sz="2400" dirty="0"/>
              <a:t>County health departments</a:t>
            </a:r>
          </a:p>
          <a:p>
            <a:r>
              <a:rPr lang="en-US" sz="2400" dirty="0"/>
              <a:t>Outdoor recreation sector</a:t>
            </a:r>
          </a:p>
          <a:p>
            <a:r>
              <a:rPr lang="en-US" sz="2400" dirty="0"/>
              <a:t>Healthcare stakeholders</a:t>
            </a:r>
          </a:p>
          <a:p>
            <a:r>
              <a:rPr lang="en-US" sz="2400" dirty="0"/>
              <a:t>Business community</a:t>
            </a:r>
          </a:p>
          <a:p>
            <a:r>
              <a:rPr lang="en-US" sz="2400" dirty="0"/>
              <a:t>Communities of color, Tribes, and community organizations</a:t>
            </a:r>
          </a:p>
          <a:p>
            <a:r>
              <a:rPr lang="en-US" sz="2400" dirty="0"/>
              <a:t>Many more…</a:t>
            </a:r>
          </a:p>
        </p:txBody>
      </p:sp>
      <p:sp>
        <p:nvSpPr>
          <p:cNvPr id="4" name="Slide Number Placeholder 3">
            <a:extLst>
              <a:ext uri="{FF2B5EF4-FFF2-40B4-BE49-F238E27FC236}">
                <a16:creationId xmlns:a16="http://schemas.microsoft.com/office/drawing/2014/main" id="{1EDB11F4-79A6-6448-B7AE-DA3757BB5656}"/>
              </a:ext>
            </a:extLst>
          </p:cNvPr>
          <p:cNvSpPr>
            <a:spLocks noGrp="1"/>
          </p:cNvSpPr>
          <p:nvPr>
            <p:ph type="sldNum" sz="quarter" idx="12"/>
          </p:nvPr>
        </p:nvSpPr>
        <p:spPr/>
        <p:txBody>
          <a:bodyPr/>
          <a:lstStyle/>
          <a:p>
            <a:fld id="{829A03CC-A943-FF41-BF50-D5F119FDE184}" type="slidenum">
              <a:rPr lang="en-US" smtClean="0"/>
              <a:t>17</a:t>
            </a:fld>
            <a:endParaRPr lang="en-US"/>
          </a:p>
        </p:txBody>
      </p:sp>
    </p:spTree>
    <p:extLst>
      <p:ext uri="{BB962C8B-B14F-4D97-AF65-F5344CB8AC3E}">
        <p14:creationId xmlns:p14="http://schemas.microsoft.com/office/powerpoint/2010/main" val="52744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CF2F-04D3-7F43-A729-A312B79D67BE}"/>
              </a:ext>
            </a:extLst>
          </p:cNvPr>
          <p:cNvSpPr>
            <a:spLocks noGrp="1"/>
          </p:cNvSpPr>
          <p:nvPr>
            <p:ph type="title"/>
          </p:nvPr>
        </p:nvSpPr>
        <p:spPr>
          <a:xfrm>
            <a:off x="252919" y="2595716"/>
            <a:ext cx="2947482" cy="3495368"/>
          </a:xfrm>
        </p:spPr>
        <p:txBody>
          <a:bodyPr>
            <a:normAutofit/>
          </a:bodyPr>
          <a:lstStyle/>
          <a:p>
            <a:r>
              <a:rPr lang="en-US" dirty="0"/>
              <a:t>Sector-specific Discussions: </a:t>
            </a:r>
            <a:r>
              <a:rPr lang="en-US" sz="2400" dirty="0"/>
              <a:t>Owners/practitioners, workers, and health professionals</a:t>
            </a:r>
            <a:endParaRPr lang="en-US" dirty="0"/>
          </a:p>
        </p:txBody>
      </p:sp>
      <p:sp>
        <p:nvSpPr>
          <p:cNvPr id="3" name="Content Placeholder 2">
            <a:extLst>
              <a:ext uri="{FF2B5EF4-FFF2-40B4-BE49-F238E27FC236}">
                <a16:creationId xmlns:a16="http://schemas.microsoft.com/office/drawing/2014/main" id="{A341C2D6-1D35-504F-A4F8-89CC983EE4B1}"/>
              </a:ext>
            </a:extLst>
          </p:cNvPr>
          <p:cNvSpPr>
            <a:spLocks noGrp="1"/>
          </p:cNvSpPr>
          <p:nvPr>
            <p:ph idx="1"/>
          </p:nvPr>
        </p:nvSpPr>
        <p:spPr>
          <a:xfrm>
            <a:off x="3869268" y="0"/>
            <a:ext cx="6764868" cy="6858000"/>
          </a:xfrm>
        </p:spPr>
        <p:txBody>
          <a:bodyPr>
            <a:normAutofit/>
          </a:bodyPr>
          <a:lstStyle/>
          <a:p>
            <a:pPr marL="0" indent="0">
              <a:buNone/>
            </a:pPr>
            <a:r>
              <a:rPr lang="en-US" sz="3200" u="sng" dirty="0"/>
              <a:t>Sector-specific discussions: starting week of April 20</a:t>
            </a:r>
          </a:p>
          <a:p>
            <a:pPr marL="457200" indent="-457200">
              <a:buFont typeface="+mj-lt"/>
              <a:buAutoNum type="arabicPeriod"/>
            </a:pPr>
            <a:r>
              <a:rPr lang="en-US" sz="2800" dirty="0"/>
              <a:t>Restaurants/Food service</a:t>
            </a:r>
          </a:p>
          <a:p>
            <a:pPr marL="457200" indent="-457200">
              <a:buFont typeface="+mj-lt"/>
              <a:buAutoNum type="arabicPeriod"/>
            </a:pPr>
            <a:r>
              <a:rPr lang="en-US" sz="2800" dirty="0"/>
              <a:t>Retail</a:t>
            </a:r>
          </a:p>
          <a:p>
            <a:pPr marL="457200" indent="-457200">
              <a:buFont typeface="+mj-lt"/>
              <a:buAutoNum type="arabicPeriod"/>
            </a:pPr>
            <a:r>
              <a:rPr lang="en-US" sz="2800" dirty="0"/>
              <a:t>Personal services (hair and nail salons, massage, tattoo parlors, etc.)</a:t>
            </a:r>
          </a:p>
          <a:p>
            <a:pPr marL="457200" indent="-457200">
              <a:buFont typeface="+mj-lt"/>
              <a:buAutoNum type="arabicPeriod"/>
            </a:pPr>
            <a:r>
              <a:rPr lang="en-US" sz="2800" dirty="0"/>
              <a:t>Childcare</a:t>
            </a:r>
          </a:p>
          <a:p>
            <a:pPr marL="457200" indent="-457200">
              <a:buFont typeface="+mj-lt"/>
              <a:buAutoNum type="arabicPeriod"/>
            </a:pPr>
            <a:r>
              <a:rPr lang="en-US" sz="2800" dirty="0"/>
              <a:t>Transit</a:t>
            </a:r>
          </a:p>
          <a:p>
            <a:pPr marL="457200" indent="-457200">
              <a:buFont typeface="+mj-lt"/>
              <a:buAutoNum type="arabicPeriod"/>
            </a:pPr>
            <a:r>
              <a:rPr lang="en-US" sz="2800" dirty="0"/>
              <a:t>Outdoor recreation (parks, trails, etc.)</a:t>
            </a:r>
          </a:p>
        </p:txBody>
      </p:sp>
      <p:sp>
        <p:nvSpPr>
          <p:cNvPr id="4" name="Slide Number Placeholder 3">
            <a:extLst>
              <a:ext uri="{FF2B5EF4-FFF2-40B4-BE49-F238E27FC236}">
                <a16:creationId xmlns:a16="http://schemas.microsoft.com/office/drawing/2014/main" id="{1EDB11F4-79A6-6448-B7AE-DA3757BB5656}"/>
              </a:ext>
            </a:extLst>
          </p:cNvPr>
          <p:cNvSpPr>
            <a:spLocks noGrp="1"/>
          </p:cNvSpPr>
          <p:nvPr>
            <p:ph type="sldNum" sz="quarter" idx="12"/>
          </p:nvPr>
        </p:nvSpPr>
        <p:spPr/>
        <p:txBody>
          <a:bodyPr/>
          <a:lstStyle/>
          <a:p>
            <a:fld id="{829A03CC-A943-FF41-BF50-D5F119FDE184}" type="slidenum">
              <a:rPr lang="en-US" smtClean="0"/>
              <a:t>18</a:t>
            </a:fld>
            <a:endParaRPr lang="en-US"/>
          </a:p>
        </p:txBody>
      </p:sp>
    </p:spTree>
    <p:extLst>
      <p:ext uri="{BB962C8B-B14F-4D97-AF65-F5344CB8AC3E}">
        <p14:creationId xmlns:p14="http://schemas.microsoft.com/office/powerpoint/2010/main" val="103500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22EF-7566-7647-8922-F2DB9B689052}"/>
              </a:ext>
            </a:extLst>
          </p:cNvPr>
          <p:cNvSpPr>
            <a:spLocks noGrp="1"/>
          </p:cNvSpPr>
          <p:nvPr>
            <p:ph type="title"/>
          </p:nvPr>
        </p:nvSpPr>
        <p:spPr>
          <a:xfrm>
            <a:off x="252919" y="2600696"/>
            <a:ext cx="2947482" cy="3491346"/>
          </a:xfrm>
        </p:spPr>
        <p:txBody>
          <a:bodyPr/>
          <a:lstStyle/>
          <a:p>
            <a:r>
              <a:rPr lang="en-US" dirty="0"/>
              <a:t>Next Steps</a:t>
            </a:r>
          </a:p>
        </p:txBody>
      </p:sp>
      <p:sp>
        <p:nvSpPr>
          <p:cNvPr id="3" name="Content Placeholder 2">
            <a:extLst>
              <a:ext uri="{FF2B5EF4-FFF2-40B4-BE49-F238E27FC236}">
                <a16:creationId xmlns:a16="http://schemas.microsoft.com/office/drawing/2014/main" id="{E04CF46F-3BB8-C74C-BA70-9DEC8BB1C8B3}"/>
              </a:ext>
            </a:extLst>
          </p:cNvPr>
          <p:cNvSpPr>
            <a:spLocks noGrp="1"/>
          </p:cNvSpPr>
          <p:nvPr>
            <p:ph idx="1"/>
          </p:nvPr>
        </p:nvSpPr>
        <p:spPr>
          <a:xfrm>
            <a:off x="3869268" y="754380"/>
            <a:ext cx="6864994" cy="5492242"/>
          </a:xfrm>
        </p:spPr>
        <p:txBody>
          <a:bodyPr>
            <a:normAutofit/>
          </a:bodyPr>
          <a:lstStyle/>
          <a:p>
            <a:pPr marL="457200" indent="-457200">
              <a:buFont typeface="+mj-lt"/>
              <a:buAutoNum type="arabicPeriod"/>
            </a:pPr>
            <a:r>
              <a:rPr lang="en-US" sz="2800" dirty="0"/>
              <a:t>High-level framework presentations across the state: </a:t>
            </a:r>
            <a:r>
              <a:rPr lang="en-US" i="1" dirty="0"/>
              <a:t>Begin April 17</a:t>
            </a:r>
          </a:p>
          <a:p>
            <a:pPr marL="457200" indent="-457200">
              <a:buFont typeface="+mj-lt"/>
              <a:buAutoNum type="arabicPeriod"/>
            </a:pPr>
            <a:r>
              <a:rPr lang="en-US" sz="2800" dirty="0"/>
              <a:t>Consult with most-affected industries: Restaurants, Retail, Outdoor Recreation, Personal Services: </a:t>
            </a:r>
            <a:r>
              <a:rPr lang="en-US" i="1" dirty="0"/>
              <a:t>Week of April 20</a:t>
            </a:r>
          </a:p>
          <a:p>
            <a:pPr marL="457200" indent="-457200">
              <a:buFont typeface="+mj-lt"/>
              <a:buAutoNum type="arabicPeriod"/>
            </a:pPr>
            <a:r>
              <a:rPr lang="en-US" sz="2800" dirty="0"/>
              <a:t>Complete details of framework, including operational plans and geographic criteria: </a:t>
            </a:r>
            <a:r>
              <a:rPr lang="en-US" i="1" dirty="0"/>
              <a:t>Week of May 4</a:t>
            </a:r>
          </a:p>
          <a:p>
            <a:pPr marL="457200" indent="-457200">
              <a:buFont typeface="+mj-lt"/>
              <a:buAutoNum type="arabicPeriod"/>
            </a:pPr>
            <a:r>
              <a:rPr lang="en-US" sz="2800" dirty="0"/>
              <a:t>Finalize discrete steps and guidelines in the Step-by-Step Reopening Oregon Plan: </a:t>
            </a:r>
            <a:r>
              <a:rPr lang="en-US" i="1" dirty="0"/>
              <a:t>Week of May 4</a:t>
            </a:r>
          </a:p>
          <a:p>
            <a:pPr marL="457200" indent="-457200">
              <a:buFont typeface="+mj-lt"/>
              <a:buAutoNum type="arabicPeriod"/>
            </a:pPr>
            <a:r>
              <a:rPr lang="en-US" sz="2800" dirty="0"/>
              <a:t>Ongoing coordination with West Coast states</a:t>
            </a:r>
          </a:p>
        </p:txBody>
      </p:sp>
      <p:sp>
        <p:nvSpPr>
          <p:cNvPr id="4" name="Slide Number Placeholder 3">
            <a:extLst>
              <a:ext uri="{FF2B5EF4-FFF2-40B4-BE49-F238E27FC236}">
                <a16:creationId xmlns:a16="http://schemas.microsoft.com/office/drawing/2014/main" id="{944D1018-E91D-084A-9A63-E7803471F9FB}"/>
              </a:ext>
            </a:extLst>
          </p:cNvPr>
          <p:cNvSpPr>
            <a:spLocks noGrp="1"/>
          </p:cNvSpPr>
          <p:nvPr>
            <p:ph type="sldNum" sz="quarter" idx="12"/>
          </p:nvPr>
        </p:nvSpPr>
        <p:spPr/>
        <p:txBody>
          <a:bodyPr/>
          <a:lstStyle/>
          <a:p>
            <a:fld id="{829A03CC-A943-FF41-BF50-D5F119FDE184}" type="slidenum">
              <a:rPr lang="en-US" smtClean="0"/>
              <a:t>19</a:t>
            </a:fld>
            <a:endParaRPr lang="en-US"/>
          </a:p>
        </p:txBody>
      </p:sp>
    </p:spTree>
    <p:extLst>
      <p:ext uri="{BB962C8B-B14F-4D97-AF65-F5344CB8AC3E}">
        <p14:creationId xmlns:p14="http://schemas.microsoft.com/office/powerpoint/2010/main" val="40331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147DE5-B193-2E46-B2F1-51FD40127489}"/>
              </a:ext>
            </a:extLst>
          </p:cNvPr>
          <p:cNvSpPr>
            <a:spLocks noGrp="1"/>
          </p:cNvSpPr>
          <p:nvPr>
            <p:ph type="sldNum" sz="quarter" idx="12"/>
          </p:nvPr>
        </p:nvSpPr>
        <p:spPr/>
        <p:txBody>
          <a:bodyPr/>
          <a:lstStyle/>
          <a:p>
            <a:fld id="{829A03CC-A943-FF41-BF50-D5F119FDE184}" type="slidenum">
              <a:rPr lang="en-US" smtClean="0"/>
              <a:t>2</a:t>
            </a:fld>
            <a:endParaRPr lang="en-US"/>
          </a:p>
        </p:txBody>
      </p:sp>
      <p:sp>
        <p:nvSpPr>
          <p:cNvPr id="5" name="TextBox 4">
            <a:extLst>
              <a:ext uri="{FF2B5EF4-FFF2-40B4-BE49-F238E27FC236}">
                <a16:creationId xmlns:a16="http://schemas.microsoft.com/office/drawing/2014/main" id="{196DA148-1992-DA49-B4D1-D7FA1A358111}"/>
              </a:ext>
            </a:extLst>
          </p:cNvPr>
          <p:cNvSpPr txBox="1"/>
          <p:nvPr/>
        </p:nvSpPr>
        <p:spPr>
          <a:xfrm>
            <a:off x="1767836" y="2197802"/>
            <a:ext cx="8597736" cy="2985433"/>
          </a:xfrm>
          <a:prstGeom prst="rect">
            <a:avLst/>
          </a:prstGeom>
          <a:noFill/>
        </p:spPr>
        <p:txBody>
          <a:bodyPr wrap="square" rtlCol="0">
            <a:spAutoFit/>
          </a:bodyPr>
          <a:lstStyle/>
          <a:p>
            <a:r>
              <a:rPr lang="en-US" sz="5400" i="1" dirty="0"/>
              <a:t>You don’t make the timeline. The virus makes the timeline.</a:t>
            </a:r>
          </a:p>
          <a:p>
            <a:endParaRPr lang="en-US" sz="4000" dirty="0"/>
          </a:p>
          <a:p>
            <a:pPr algn="ctr"/>
            <a:r>
              <a:rPr lang="en-US" sz="4000" dirty="0"/>
              <a:t>– Dr. Anthony </a:t>
            </a:r>
            <a:r>
              <a:rPr lang="en-US" sz="4000" dirty="0" err="1"/>
              <a:t>Fauci</a:t>
            </a:r>
            <a:endParaRPr lang="en-US" sz="4000" dirty="0"/>
          </a:p>
        </p:txBody>
      </p:sp>
    </p:spTree>
    <p:extLst>
      <p:ext uri="{BB962C8B-B14F-4D97-AF65-F5344CB8AC3E}">
        <p14:creationId xmlns:p14="http://schemas.microsoft.com/office/powerpoint/2010/main" val="298769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6FA880-DAE6-684E-9C82-22E139497405}"/>
              </a:ext>
            </a:extLst>
          </p:cNvPr>
          <p:cNvSpPr>
            <a:spLocks noGrp="1"/>
          </p:cNvSpPr>
          <p:nvPr>
            <p:ph type="title"/>
          </p:nvPr>
        </p:nvSpPr>
        <p:spPr>
          <a:xfrm>
            <a:off x="252919" y="2623930"/>
            <a:ext cx="2947482" cy="3472070"/>
          </a:xfrm>
        </p:spPr>
        <p:txBody>
          <a:bodyPr/>
          <a:lstStyle/>
          <a:p>
            <a:r>
              <a:rPr lang="en-US" dirty="0"/>
              <a:t>Reopening Resources</a:t>
            </a:r>
          </a:p>
        </p:txBody>
      </p:sp>
      <p:sp>
        <p:nvSpPr>
          <p:cNvPr id="5" name="Content Placeholder 4">
            <a:extLst>
              <a:ext uri="{FF2B5EF4-FFF2-40B4-BE49-F238E27FC236}">
                <a16:creationId xmlns:a16="http://schemas.microsoft.com/office/drawing/2014/main" id="{905ACBF1-8C25-AE46-B75E-28D46E6868B8}"/>
              </a:ext>
            </a:extLst>
          </p:cNvPr>
          <p:cNvSpPr>
            <a:spLocks noGrp="1"/>
          </p:cNvSpPr>
          <p:nvPr>
            <p:ph idx="1"/>
          </p:nvPr>
        </p:nvSpPr>
        <p:spPr/>
        <p:txBody>
          <a:bodyPr>
            <a:normAutofit/>
          </a:bodyPr>
          <a:lstStyle/>
          <a:p>
            <a:pPr marL="0" indent="0">
              <a:buNone/>
            </a:pPr>
            <a:r>
              <a:rPr lang="en-US" sz="2400" b="1" dirty="0"/>
              <a:t>White House and CDC: </a:t>
            </a:r>
            <a:r>
              <a:rPr lang="en-US" sz="2400" i="1" dirty="0">
                <a:hlinkClick r:id="rId2"/>
              </a:rPr>
              <a:t>Opening Up America Again</a:t>
            </a:r>
            <a:endParaRPr lang="en-US" sz="2400" i="1" dirty="0"/>
          </a:p>
          <a:p>
            <a:pPr marL="0" indent="0">
              <a:buNone/>
            </a:pPr>
            <a:r>
              <a:rPr lang="en-US" sz="2400" b="1" dirty="0"/>
              <a:t>American Enterprise Institute</a:t>
            </a:r>
            <a:r>
              <a:rPr lang="en-US" sz="2400" dirty="0"/>
              <a:t>: </a:t>
            </a:r>
            <a:r>
              <a:rPr lang="en-US" sz="2400" i="1" dirty="0">
                <a:hlinkClick r:id="rId3"/>
              </a:rPr>
              <a:t>National coronavirus response: A road map to reopening</a:t>
            </a:r>
            <a:endParaRPr lang="en-US" sz="2400" i="1" dirty="0"/>
          </a:p>
          <a:p>
            <a:pPr marL="0" indent="0">
              <a:buNone/>
            </a:pPr>
            <a:r>
              <a:rPr lang="en-US" sz="2400" b="1" dirty="0" err="1"/>
              <a:t>Ifo</a:t>
            </a:r>
            <a:r>
              <a:rPr lang="en-US" sz="2400" b="1" dirty="0"/>
              <a:t> Institute</a:t>
            </a:r>
            <a:r>
              <a:rPr lang="en-US" sz="2400" dirty="0"/>
              <a:t>: </a:t>
            </a:r>
            <a:r>
              <a:rPr lang="en-US" sz="2400" i="1" dirty="0">
                <a:hlinkClick r:id="rId4"/>
              </a:rPr>
              <a:t>Making the Fight against the Coronavirus Pandemic Sustainable</a:t>
            </a:r>
            <a:endParaRPr lang="en-US" sz="2400" i="1" dirty="0"/>
          </a:p>
          <a:p>
            <a:pPr marL="0" indent="0">
              <a:buNone/>
            </a:pPr>
            <a:r>
              <a:rPr lang="en-US" sz="2400" b="1" dirty="0"/>
              <a:t>Center for American Progress</a:t>
            </a:r>
            <a:r>
              <a:rPr lang="en-US" sz="2400" dirty="0"/>
              <a:t>: </a:t>
            </a:r>
            <a:r>
              <a:rPr lang="en-US" sz="2400" i="1" dirty="0">
                <a:hlinkClick r:id="rId5"/>
              </a:rPr>
              <a:t>A National and State Plan To End the Coronavirus Crisis</a:t>
            </a:r>
            <a:endParaRPr lang="en-US" sz="2400" i="1" dirty="0"/>
          </a:p>
        </p:txBody>
      </p:sp>
      <p:sp>
        <p:nvSpPr>
          <p:cNvPr id="3" name="Slide Number Placeholder 2">
            <a:extLst>
              <a:ext uri="{FF2B5EF4-FFF2-40B4-BE49-F238E27FC236}">
                <a16:creationId xmlns:a16="http://schemas.microsoft.com/office/drawing/2014/main" id="{6D5118CF-040D-4E47-8057-A18D234FD85C}"/>
              </a:ext>
            </a:extLst>
          </p:cNvPr>
          <p:cNvSpPr>
            <a:spLocks noGrp="1"/>
          </p:cNvSpPr>
          <p:nvPr>
            <p:ph type="sldNum" sz="quarter" idx="12"/>
          </p:nvPr>
        </p:nvSpPr>
        <p:spPr/>
        <p:txBody>
          <a:bodyPr/>
          <a:lstStyle/>
          <a:p>
            <a:fld id="{829A03CC-A943-FF41-BF50-D5F119FDE184}" type="slidenum">
              <a:rPr lang="en-US" smtClean="0"/>
              <a:t>20</a:t>
            </a:fld>
            <a:endParaRPr lang="en-US"/>
          </a:p>
        </p:txBody>
      </p:sp>
    </p:spTree>
    <p:extLst>
      <p:ext uri="{BB962C8B-B14F-4D97-AF65-F5344CB8AC3E}">
        <p14:creationId xmlns:p14="http://schemas.microsoft.com/office/powerpoint/2010/main" val="266083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A53749-80AB-AF41-A320-0B758973DEBB}"/>
              </a:ext>
            </a:extLst>
          </p:cNvPr>
          <p:cNvSpPr>
            <a:spLocks noGrp="1"/>
          </p:cNvSpPr>
          <p:nvPr>
            <p:ph type="title"/>
          </p:nvPr>
        </p:nvSpPr>
        <p:spPr/>
        <p:txBody>
          <a:bodyPr/>
          <a:lstStyle/>
          <a:p>
            <a:r>
              <a:rPr lang="en-US" dirty="0"/>
              <a:t>APPENDIX</a:t>
            </a:r>
          </a:p>
        </p:txBody>
      </p:sp>
      <p:sp>
        <p:nvSpPr>
          <p:cNvPr id="4" name="Slide Number Placeholder 3">
            <a:extLst>
              <a:ext uri="{FF2B5EF4-FFF2-40B4-BE49-F238E27FC236}">
                <a16:creationId xmlns:a16="http://schemas.microsoft.com/office/drawing/2014/main" id="{8A671AB6-E380-2543-A653-E3C6E1A35893}"/>
              </a:ext>
            </a:extLst>
          </p:cNvPr>
          <p:cNvSpPr>
            <a:spLocks noGrp="1"/>
          </p:cNvSpPr>
          <p:nvPr>
            <p:ph type="sldNum" sz="quarter" idx="12"/>
          </p:nvPr>
        </p:nvSpPr>
        <p:spPr/>
        <p:txBody>
          <a:bodyPr/>
          <a:lstStyle/>
          <a:p>
            <a:fld id="{829A03CC-A943-FF41-BF50-D5F119FDE184}" type="slidenum">
              <a:rPr lang="en-US" smtClean="0"/>
              <a:t>21</a:t>
            </a:fld>
            <a:endParaRPr lang="en-US"/>
          </a:p>
        </p:txBody>
      </p:sp>
    </p:spTree>
    <p:extLst>
      <p:ext uri="{BB962C8B-B14F-4D97-AF65-F5344CB8AC3E}">
        <p14:creationId xmlns:p14="http://schemas.microsoft.com/office/powerpoint/2010/main" val="382829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8EB495-D0D2-974A-85C1-B1157761C0DE}"/>
              </a:ext>
            </a:extLst>
          </p:cNvPr>
          <p:cNvSpPr>
            <a:spLocks noGrp="1"/>
          </p:cNvSpPr>
          <p:nvPr>
            <p:ph type="sldNum" sz="quarter" idx="12"/>
          </p:nvPr>
        </p:nvSpPr>
        <p:spPr/>
        <p:txBody>
          <a:bodyPr/>
          <a:lstStyle/>
          <a:p>
            <a:fld id="{829A03CC-A943-FF41-BF50-D5F119FDE184}" type="slidenum">
              <a:rPr lang="en-US" smtClean="0"/>
              <a:t>22</a:t>
            </a:fld>
            <a:endParaRPr lang="en-US"/>
          </a:p>
        </p:txBody>
      </p:sp>
      <p:graphicFrame>
        <p:nvGraphicFramePr>
          <p:cNvPr id="5" name="Table 4">
            <a:extLst>
              <a:ext uri="{FF2B5EF4-FFF2-40B4-BE49-F238E27FC236}">
                <a16:creationId xmlns:a16="http://schemas.microsoft.com/office/drawing/2014/main" id="{599E45D5-2B9B-DC43-B95A-2E3AA8D2F723}"/>
              </a:ext>
            </a:extLst>
          </p:cNvPr>
          <p:cNvGraphicFramePr>
            <a:graphicFrameLocks noGrp="1"/>
          </p:cNvGraphicFramePr>
          <p:nvPr>
            <p:extLst>
              <p:ext uri="{D42A27DB-BD31-4B8C-83A1-F6EECF244321}">
                <p14:modId xmlns:p14="http://schemas.microsoft.com/office/powerpoint/2010/main" val="801115466"/>
              </p:ext>
            </p:extLst>
          </p:nvPr>
        </p:nvGraphicFramePr>
        <p:xfrm>
          <a:off x="501998" y="1465772"/>
          <a:ext cx="11096945" cy="2773680"/>
        </p:xfrm>
        <a:graphic>
          <a:graphicData uri="http://schemas.openxmlformats.org/drawingml/2006/table">
            <a:tbl>
              <a:tblPr firstRow="1" bandRow="1">
                <a:tableStyleId>{5C22544A-7EE6-4342-B048-85BDC9FD1C3A}</a:tableStyleId>
              </a:tblPr>
              <a:tblGrid>
                <a:gridCol w="2227946">
                  <a:extLst>
                    <a:ext uri="{9D8B030D-6E8A-4147-A177-3AD203B41FA5}">
                      <a16:colId xmlns:a16="http://schemas.microsoft.com/office/drawing/2014/main" val="2368237124"/>
                    </a:ext>
                  </a:extLst>
                </a:gridCol>
                <a:gridCol w="6997150">
                  <a:extLst>
                    <a:ext uri="{9D8B030D-6E8A-4147-A177-3AD203B41FA5}">
                      <a16:colId xmlns:a16="http://schemas.microsoft.com/office/drawing/2014/main" val="2350203217"/>
                    </a:ext>
                  </a:extLst>
                </a:gridCol>
                <a:gridCol w="1871849">
                  <a:extLst>
                    <a:ext uri="{9D8B030D-6E8A-4147-A177-3AD203B41FA5}">
                      <a16:colId xmlns:a16="http://schemas.microsoft.com/office/drawing/2014/main" val="1269512288"/>
                    </a:ext>
                  </a:extLst>
                </a:gridCol>
              </a:tblGrid>
              <a:tr h="420178">
                <a:tc>
                  <a:txBody>
                    <a:bodyPr/>
                    <a:lstStyle/>
                    <a:p>
                      <a:r>
                        <a:rPr lang="en-US" sz="2400" dirty="0"/>
                        <a:t>Element</a:t>
                      </a:r>
                    </a:p>
                  </a:txBody>
                  <a:tcPr/>
                </a:tc>
                <a:tc>
                  <a:txBody>
                    <a:bodyPr/>
                    <a:lstStyle/>
                    <a:p>
                      <a:r>
                        <a:rPr lang="en-US" sz="2400" dirty="0"/>
                        <a:t>Process/Sub-tasks</a:t>
                      </a:r>
                    </a:p>
                  </a:txBody>
                  <a:tcPr/>
                </a:tc>
                <a:tc>
                  <a:txBody>
                    <a:bodyPr/>
                    <a:lstStyle/>
                    <a:p>
                      <a:r>
                        <a:rPr lang="en-US" sz="2400" dirty="0"/>
                        <a:t>Timeline</a:t>
                      </a:r>
                    </a:p>
                  </a:txBody>
                  <a:tcPr/>
                </a:tc>
                <a:extLst>
                  <a:ext uri="{0D108BD9-81ED-4DB2-BD59-A6C34878D82A}">
                    <a16:rowId xmlns:a16="http://schemas.microsoft.com/office/drawing/2014/main" val="1366857330"/>
                  </a:ext>
                </a:extLst>
              </a:tr>
              <a:tr h="744036">
                <a:tc>
                  <a:txBody>
                    <a:bodyPr/>
                    <a:lstStyle/>
                    <a:p>
                      <a:pPr lvl="0"/>
                      <a:r>
                        <a:rPr lang="en-US" sz="2000" dirty="0"/>
                        <a:t>Gating Criteria: Symptoms &amp; Cases</a:t>
                      </a:r>
                    </a:p>
                  </a:txBody>
                  <a:tcPr/>
                </a:tc>
                <a:tc>
                  <a:txBody>
                    <a:bodyPr/>
                    <a:lstStyle/>
                    <a:p>
                      <a:r>
                        <a:rPr lang="en-US" sz="2000" dirty="0"/>
                        <a:t>• Symptoms: Need ILI and syndromic case data by county to see trends by county</a:t>
                      </a:r>
                    </a:p>
                    <a:p>
                      <a:r>
                        <a:rPr lang="en-US" sz="2000" dirty="0"/>
                        <a:t>• Cases: Have this data</a:t>
                      </a:r>
                    </a:p>
                  </a:txBody>
                  <a:tcPr/>
                </a:tc>
                <a:tc>
                  <a:txBody>
                    <a:bodyPr/>
                    <a:lstStyle/>
                    <a:p>
                      <a:endParaRPr lang="en-US" sz="2000" dirty="0"/>
                    </a:p>
                  </a:txBody>
                  <a:tcPr/>
                </a:tc>
                <a:extLst>
                  <a:ext uri="{0D108BD9-81ED-4DB2-BD59-A6C34878D82A}">
                    <a16:rowId xmlns:a16="http://schemas.microsoft.com/office/drawing/2014/main" val="27476512"/>
                  </a:ext>
                </a:extLst>
              </a:tr>
              <a:tr h="1050404">
                <a:tc>
                  <a:txBody>
                    <a:bodyPr/>
                    <a:lstStyle/>
                    <a:p>
                      <a:pPr lvl="0"/>
                      <a:r>
                        <a:rPr lang="en-US" sz="2000" dirty="0"/>
                        <a:t>Gating Criteria: Sufficient PPE</a:t>
                      </a:r>
                    </a:p>
                  </a:txBody>
                  <a:tcPr/>
                </a:tc>
                <a:tc>
                  <a:txBody>
                    <a:bodyPr/>
                    <a:lstStyle/>
                    <a:p>
                      <a:r>
                        <a:rPr lang="en-US" sz="2000" dirty="0"/>
                        <a:t>• Multiple orders placed – private vendors, FEMA, etc.</a:t>
                      </a:r>
                    </a:p>
                    <a:p>
                      <a:r>
                        <a:rPr lang="en-US" sz="2000" dirty="0"/>
                        <a:t>• Request for large mask sterilization machine placed with FEMA</a:t>
                      </a:r>
                    </a:p>
                    <a:p>
                      <a:r>
                        <a:rPr lang="en-US" sz="2000" dirty="0"/>
                        <a:t>• Various Oregon manufacturing ventures started</a:t>
                      </a:r>
                    </a:p>
                    <a:p>
                      <a:r>
                        <a:rPr lang="en-US" sz="2000" dirty="0"/>
                        <a:t>• Hospital inventories and usage rates are incomplete</a:t>
                      </a:r>
                    </a:p>
                  </a:txBody>
                  <a:tcPr/>
                </a:tc>
                <a:tc>
                  <a:txBody>
                    <a:bodyPr/>
                    <a:lstStyle/>
                    <a:p>
                      <a:r>
                        <a:rPr lang="en-US" sz="2000" dirty="0"/>
                        <a:t>Dependent on delivery</a:t>
                      </a:r>
                    </a:p>
                  </a:txBody>
                  <a:tcPr/>
                </a:tc>
                <a:extLst>
                  <a:ext uri="{0D108BD9-81ED-4DB2-BD59-A6C34878D82A}">
                    <a16:rowId xmlns:a16="http://schemas.microsoft.com/office/drawing/2014/main" val="845315586"/>
                  </a:ext>
                </a:extLst>
              </a:tr>
            </a:tbl>
          </a:graphicData>
        </a:graphic>
      </p:graphicFrame>
      <p:sp>
        <p:nvSpPr>
          <p:cNvPr id="3" name="TextBox 2">
            <a:extLst>
              <a:ext uri="{FF2B5EF4-FFF2-40B4-BE49-F238E27FC236}">
                <a16:creationId xmlns:a16="http://schemas.microsoft.com/office/drawing/2014/main" id="{F8B5D573-9E76-3044-A77C-4C1D6DF042EB}"/>
              </a:ext>
            </a:extLst>
          </p:cNvPr>
          <p:cNvSpPr txBox="1"/>
          <p:nvPr/>
        </p:nvSpPr>
        <p:spPr>
          <a:xfrm>
            <a:off x="1626911" y="385164"/>
            <a:ext cx="8847117" cy="584775"/>
          </a:xfrm>
          <a:prstGeom prst="rect">
            <a:avLst/>
          </a:prstGeom>
          <a:noFill/>
        </p:spPr>
        <p:txBody>
          <a:bodyPr wrap="square" rtlCol="0">
            <a:spAutoFit/>
          </a:bodyPr>
          <a:lstStyle/>
          <a:p>
            <a:pPr algn="ctr"/>
            <a:r>
              <a:rPr lang="en-US" sz="3200" dirty="0"/>
              <a:t>Oregon Immediate To-Dos: Gating Criteria</a:t>
            </a:r>
          </a:p>
        </p:txBody>
      </p:sp>
    </p:spTree>
    <p:extLst>
      <p:ext uri="{BB962C8B-B14F-4D97-AF65-F5344CB8AC3E}">
        <p14:creationId xmlns:p14="http://schemas.microsoft.com/office/powerpoint/2010/main" val="293670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8EB495-D0D2-974A-85C1-B1157761C0DE}"/>
              </a:ext>
            </a:extLst>
          </p:cNvPr>
          <p:cNvSpPr>
            <a:spLocks noGrp="1"/>
          </p:cNvSpPr>
          <p:nvPr>
            <p:ph type="sldNum" sz="quarter" idx="12"/>
          </p:nvPr>
        </p:nvSpPr>
        <p:spPr/>
        <p:txBody>
          <a:bodyPr/>
          <a:lstStyle/>
          <a:p>
            <a:fld id="{829A03CC-A943-FF41-BF50-D5F119FDE184}" type="slidenum">
              <a:rPr lang="en-US" smtClean="0"/>
              <a:t>23</a:t>
            </a:fld>
            <a:endParaRPr lang="en-US"/>
          </a:p>
        </p:txBody>
      </p:sp>
      <p:graphicFrame>
        <p:nvGraphicFramePr>
          <p:cNvPr id="5" name="Table 4">
            <a:extLst>
              <a:ext uri="{FF2B5EF4-FFF2-40B4-BE49-F238E27FC236}">
                <a16:creationId xmlns:a16="http://schemas.microsoft.com/office/drawing/2014/main" id="{599E45D5-2B9B-DC43-B95A-2E3AA8D2F723}"/>
              </a:ext>
            </a:extLst>
          </p:cNvPr>
          <p:cNvGraphicFramePr>
            <a:graphicFrameLocks noGrp="1"/>
          </p:cNvGraphicFramePr>
          <p:nvPr>
            <p:extLst>
              <p:ext uri="{D42A27DB-BD31-4B8C-83A1-F6EECF244321}">
                <p14:modId xmlns:p14="http://schemas.microsoft.com/office/powerpoint/2010/main" val="4266923249"/>
              </p:ext>
            </p:extLst>
          </p:nvPr>
        </p:nvGraphicFramePr>
        <p:xfrm>
          <a:off x="501998" y="1237173"/>
          <a:ext cx="11096945" cy="4785360"/>
        </p:xfrm>
        <a:graphic>
          <a:graphicData uri="http://schemas.openxmlformats.org/drawingml/2006/table">
            <a:tbl>
              <a:tblPr firstRow="1" bandRow="1">
                <a:tableStyleId>{5C22544A-7EE6-4342-B048-85BDC9FD1C3A}</a:tableStyleId>
              </a:tblPr>
              <a:tblGrid>
                <a:gridCol w="2227946">
                  <a:extLst>
                    <a:ext uri="{9D8B030D-6E8A-4147-A177-3AD203B41FA5}">
                      <a16:colId xmlns:a16="http://schemas.microsoft.com/office/drawing/2014/main" val="2368237124"/>
                    </a:ext>
                  </a:extLst>
                </a:gridCol>
                <a:gridCol w="6997150">
                  <a:extLst>
                    <a:ext uri="{9D8B030D-6E8A-4147-A177-3AD203B41FA5}">
                      <a16:colId xmlns:a16="http://schemas.microsoft.com/office/drawing/2014/main" val="2350203217"/>
                    </a:ext>
                  </a:extLst>
                </a:gridCol>
                <a:gridCol w="1871849">
                  <a:extLst>
                    <a:ext uri="{9D8B030D-6E8A-4147-A177-3AD203B41FA5}">
                      <a16:colId xmlns:a16="http://schemas.microsoft.com/office/drawing/2014/main" val="1269512288"/>
                    </a:ext>
                  </a:extLst>
                </a:gridCol>
              </a:tblGrid>
              <a:tr h="435359">
                <a:tc>
                  <a:txBody>
                    <a:bodyPr/>
                    <a:lstStyle/>
                    <a:p>
                      <a:r>
                        <a:rPr lang="en-US" sz="2400" dirty="0"/>
                        <a:t>Element</a:t>
                      </a:r>
                    </a:p>
                  </a:txBody>
                  <a:tcPr/>
                </a:tc>
                <a:tc>
                  <a:txBody>
                    <a:bodyPr/>
                    <a:lstStyle/>
                    <a:p>
                      <a:r>
                        <a:rPr lang="en-US" sz="2400" dirty="0"/>
                        <a:t>Process/Sub-tasks</a:t>
                      </a:r>
                    </a:p>
                  </a:txBody>
                  <a:tcPr/>
                </a:tc>
                <a:tc>
                  <a:txBody>
                    <a:bodyPr/>
                    <a:lstStyle/>
                    <a:p>
                      <a:r>
                        <a:rPr lang="en-US" sz="2400" dirty="0"/>
                        <a:t>Timeline</a:t>
                      </a:r>
                    </a:p>
                  </a:txBody>
                  <a:tcPr/>
                </a:tc>
                <a:extLst>
                  <a:ext uri="{0D108BD9-81ED-4DB2-BD59-A6C34878D82A}">
                    <a16:rowId xmlns:a16="http://schemas.microsoft.com/office/drawing/2014/main" val="1366857330"/>
                  </a:ext>
                </a:extLst>
              </a:tr>
              <a:tr h="667550">
                <a:tc>
                  <a:txBody>
                    <a:bodyPr/>
                    <a:lstStyle/>
                    <a:p>
                      <a:pPr lvl="0"/>
                      <a:r>
                        <a:rPr lang="en-US" sz="2000" dirty="0"/>
                        <a:t>Hospital Capacity</a:t>
                      </a:r>
                    </a:p>
                  </a:txBody>
                  <a:tcPr/>
                </a:tc>
                <a:tc>
                  <a:txBody>
                    <a:bodyPr/>
                    <a:lstStyle/>
                    <a:p>
                      <a:r>
                        <a:rPr lang="en-US" sz="2000" dirty="0"/>
                        <a:t>• Alternative care sites identified</a:t>
                      </a:r>
                    </a:p>
                    <a:p>
                      <a:r>
                        <a:rPr lang="en-US" sz="2000" dirty="0"/>
                        <a:t>• Oregon Medical Station set up at State Fairgrounds</a:t>
                      </a:r>
                    </a:p>
                  </a:txBody>
                  <a:tcPr/>
                </a:tc>
                <a:tc>
                  <a:txBody>
                    <a:bodyPr/>
                    <a:lstStyle/>
                    <a:p>
                      <a:r>
                        <a:rPr lang="en-US" sz="2000" dirty="0"/>
                        <a:t>Generally completed</a:t>
                      </a:r>
                    </a:p>
                  </a:txBody>
                  <a:tcPr/>
                </a:tc>
                <a:extLst>
                  <a:ext uri="{0D108BD9-81ED-4DB2-BD59-A6C34878D82A}">
                    <a16:rowId xmlns:a16="http://schemas.microsoft.com/office/drawing/2014/main" val="3142753790"/>
                  </a:ext>
                </a:extLst>
              </a:tr>
              <a:tr h="1828507">
                <a:tc>
                  <a:txBody>
                    <a:bodyPr/>
                    <a:lstStyle/>
                    <a:p>
                      <a:pPr lvl="0"/>
                      <a:r>
                        <a:rPr lang="en-US" sz="2000" dirty="0"/>
                        <a:t>Robust testing, tracing and isolation strategy</a:t>
                      </a:r>
                    </a:p>
                  </a:txBody>
                  <a:tcPr/>
                </a:tc>
                <a:tc>
                  <a:txBody>
                    <a:bodyPr/>
                    <a:lstStyle/>
                    <a:p>
                      <a:r>
                        <a:rPr lang="en-US" sz="2000" dirty="0"/>
                        <a:t>• Testing strategy in draft form; has had initial review by MAP; needs lab details added</a:t>
                      </a:r>
                    </a:p>
                    <a:p>
                      <a:r>
                        <a:rPr lang="en-US" sz="2000" dirty="0"/>
                        <a:t>• Contact tracing plan being drafted, including staffing and technology; needs review by local public health and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Isolation strategy and alternative sites being drafted and identified; needs review by local public health and MAP</a:t>
                      </a:r>
                    </a:p>
                  </a:txBody>
                  <a:tcPr/>
                </a:tc>
                <a:tc>
                  <a:txBody>
                    <a:bodyPr/>
                    <a:lstStyle/>
                    <a:p>
                      <a:r>
                        <a:rPr lang="en-US" sz="2000" dirty="0"/>
                        <a:t>Complete draft within two weeks</a:t>
                      </a:r>
                    </a:p>
                  </a:txBody>
                  <a:tcPr/>
                </a:tc>
                <a:extLst>
                  <a:ext uri="{0D108BD9-81ED-4DB2-BD59-A6C34878D82A}">
                    <a16:rowId xmlns:a16="http://schemas.microsoft.com/office/drawing/2014/main" val="3139953404"/>
                  </a:ext>
                </a:extLst>
              </a:tr>
              <a:tr h="667550">
                <a:tc>
                  <a:txBody>
                    <a:bodyPr/>
                    <a:lstStyle/>
                    <a:p>
                      <a:pPr marL="0" lvl="0" indent="0">
                        <a:buFont typeface="+mj-lt"/>
                        <a:buNone/>
                      </a:pPr>
                      <a:r>
                        <a:rPr lang="en-US" sz="2000" dirty="0"/>
                        <a:t>Guidelines for specific sectors</a:t>
                      </a:r>
                    </a:p>
                  </a:txBody>
                  <a:tcPr/>
                </a:tc>
                <a:tc>
                  <a:txBody>
                    <a:bodyPr/>
                    <a:lstStyle/>
                    <a:p>
                      <a:r>
                        <a:rPr lang="en-US" sz="2000" dirty="0"/>
                        <a:t>• Plan for restarting non-emergency and elective procedures being drafted by OHA</a:t>
                      </a:r>
                    </a:p>
                  </a:txBody>
                  <a:tcPr/>
                </a:tc>
                <a:tc>
                  <a:txBody>
                    <a:bodyPr/>
                    <a:lstStyle/>
                    <a:p>
                      <a:r>
                        <a:rPr lang="en-US" sz="2000" dirty="0"/>
                        <a:t>Reviewed by MAP on April 16</a:t>
                      </a:r>
                    </a:p>
                  </a:txBody>
                  <a:tcPr/>
                </a:tc>
                <a:extLst>
                  <a:ext uri="{0D108BD9-81ED-4DB2-BD59-A6C34878D82A}">
                    <a16:rowId xmlns:a16="http://schemas.microsoft.com/office/drawing/2014/main" val="3353780196"/>
                  </a:ext>
                </a:extLst>
              </a:tr>
              <a:tr h="957790">
                <a:tc>
                  <a:txBody>
                    <a:bodyPr/>
                    <a:lstStyle/>
                    <a:p>
                      <a:pPr marL="0" lvl="0" indent="0">
                        <a:buFont typeface="+mj-lt"/>
                        <a:buNone/>
                      </a:pP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Workgroups for six  sectors being established: Restaurants, Retail, Childcare, Personal Services, Transit, Outdoor Recreation.</a:t>
                      </a:r>
                    </a:p>
                  </a:txBody>
                  <a:tcPr/>
                </a:tc>
                <a:tc>
                  <a:txBody>
                    <a:bodyPr/>
                    <a:lstStyle/>
                    <a:p>
                      <a:r>
                        <a:rPr lang="en-US" sz="2000" dirty="0"/>
                        <a:t>Draft guidelines within two weeks</a:t>
                      </a:r>
                    </a:p>
                  </a:txBody>
                  <a:tcPr/>
                </a:tc>
                <a:extLst>
                  <a:ext uri="{0D108BD9-81ED-4DB2-BD59-A6C34878D82A}">
                    <a16:rowId xmlns:a16="http://schemas.microsoft.com/office/drawing/2014/main" val="1684595319"/>
                  </a:ext>
                </a:extLst>
              </a:tr>
            </a:tbl>
          </a:graphicData>
        </a:graphic>
      </p:graphicFrame>
      <p:sp>
        <p:nvSpPr>
          <p:cNvPr id="3" name="TextBox 2">
            <a:extLst>
              <a:ext uri="{FF2B5EF4-FFF2-40B4-BE49-F238E27FC236}">
                <a16:creationId xmlns:a16="http://schemas.microsoft.com/office/drawing/2014/main" id="{F8B5D573-9E76-3044-A77C-4C1D6DF042EB}"/>
              </a:ext>
            </a:extLst>
          </p:cNvPr>
          <p:cNvSpPr txBox="1"/>
          <p:nvPr/>
        </p:nvSpPr>
        <p:spPr>
          <a:xfrm>
            <a:off x="1626913" y="199426"/>
            <a:ext cx="8847117" cy="584775"/>
          </a:xfrm>
          <a:prstGeom prst="rect">
            <a:avLst/>
          </a:prstGeom>
          <a:noFill/>
        </p:spPr>
        <p:txBody>
          <a:bodyPr wrap="square" rtlCol="0">
            <a:spAutoFit/>
          </a:bodyPr>
          <a:lstStyle/>
          <a:p>
            <a:pPr algn="ctr"/>
            <a:r>
              <a:rPr lang="en-US" sz="3200" dirty="0"/>
              <a:t>Oregon Immediate To-Dos: Core Preparedness</a:t>
            </a:r>
          </a:p>
        </p:txBody>
      </p:sp>
    </p:spTree>
    <p:extLst>
      <p:ext uri="{BB962C8B-B14F-4D97-AF65-F5344CB8AC3E}">
        <p14:creationId xmlns:p14="http://schemas.microsoft.com/office/powerpoint/2010/main" val="31850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8EB495-D0D2-974A-85C1-B1157761C0DE}"/>
              </a:ext>
            </a:extLst>
          </p:cNvPr>
          <p:cNvSpPr>
            <a:spLocks noGrp="1"/>
          </p:cNvSpPr>
          <p:nvPr>
            <p:ph type="sldNum" sz="quarter" idx="12"/>
          </p:nvPr>
        </p:nvSpPr>
        <p:spPr/>
        <p:txBody>
          <a:bodyPr/>
          <a:lstStyle/>
          <a:p>
            <a:fld id="{829A03CC-A943-FF41-BF50-D5F119FDE184}" type="slidenum">
              <a:rPr lang="en-US" smtClean="0"/>
              <a:t>24</a:t>
            </a:fld>
            <a:endParaRPr lang="en-US"/>
          </a:p>
        </p:txBody>
      </p:sp>
      <p:graphicFrame>
        <p:nvGraphicFramePr>
          <p:cNvPr id="5" name="Table 4">
            <a:extLst>
              <a:ext uri="{FF2B5EF4-FFF2-40B4-BE49-F238E27FC236}">
                <a16:creationId xmlns:a16="http://schemas.microsoft.com/office/drawing/2014/main" id="{599E45D5-2B9B-DC43-B95A-2E3AA8D2F723}"/>
              </a:ext>
            </a:extLst>
          </p:cNvPr>
          <p:cNvGraphicFramePr>
            <a:graphicFrameLocks noGrp="1"/>
          </p:cNvGraphicFramePr>
          <p:nvPr>
            <p:extLst>
              <p:ext uri="{D42A27DB-BD31-4B8C-83A1-F6EECF244321}">
                <p14:modId xmlns:p14="http://schemas.microsoft.com/office/powerpoint/2010/main" val="2732087912"/>
              </p:ext>
            </p:extLst>
          </p:nvPr>
        </p:nvGraphicFramePr>
        <p:xfrm>
          <a:off x="501998" y="1304172"/>
          <a:ext cx="11096945" cy="1767840"/>
        </p:xfrm>
        <a:graphic>
          <a:graphicData uri="http://schemas.openxmlformats.org/drawingml/2006/table">
            <a:tbl>
              <a:tblPr firstRow="1" bandRow="1">
                <a:tableStyleId>{5C22544A-7EE6-4342-B048-85BDC9FD1C3A}</a:tableStyleId>
              </a:tblPr>
              <a:tblGrid>
                <a:gridCol w="1976155">
                  <a:extLst>
                    <a:ext uri="{9D8B030D-6E8A-4147-A177-3AD203B41FA5}">
                      <a16:colId xmlns:a16="http://schemas.microsoft.com/office/drawing/2014/main" val="2368237124"/>
                    </a:ext>
                  </a:extLst>
                </a:gridCol>
                <a:gridCol w="7023652">
                  <a:extLst>
                    <a:ext uri="{9D8B030D-6E8A-4147-A177-3AD203B41FA5}">
                      <a16:colId xmlns:a16="http://schemas.microsoft.com/office/drawing/2014/main" val="2350203217"/>
                    </a:ext>
                  </a:extLst>
                </a:gridCol>
                <a:gridCol w="2097138">
                  <a:extLst>
                    <a:ext uri="{9D8B030D-6E8A-4147-A177-3AD203B41FA5}">
                      <a16:colId xmlns:a16="http://schemas.microsoft.com/office/drawing/2014/main" val="1269512288"/>
                    </a:ext>
                  </a:extLst>
                </a:gridCol>
              </a:tblGrid>
              <a:tr h="422540">
                <a:tc>
                  <a:txBody>
                    <a:bodyPr/>
                    <a:lstStyle/>
                    <a:p>
                      <a:r>
                        <a:rPr lang="en-US" sz="2400" dirty="0"/>
                        <a:t>Element</a:t>
                      </a:r>
                    </a:p>
                  </a:txBody>
                  <a:tcPr/>
                </a:tc>
                <a:tc>
                  <a:txBody>
                    <a:bodyPr/>
                    <a:lstStyle/>
                    <a:p>
                      <a:r>
                        <a:rPr lang="en-US" sz="2400" dirty="0"/>
                        <a:t>Process/Sub-tasks</a:t>
                      </a:r>
                    </a:p>
                  </a:txBody>
                  <a:tcPr/>
                </a:tc>
                <a:tc>
                  <a:txBody>
                    <a:bodyPr/>
                    <a:lstStyle/>
                    <a:p>
                      <a:r>
                        <a:rPr lang="en-US" sz="2400" dirty="0"/>
                        <a:t>Timeline</a:t>
                      </a:r>
                    </a:p>
                  </a:txBody>
                  <a:tcPr/>
                </a:tc>
                <a:extLst>
                  <a:ext uri="{0D108BD9-81ED-4DB2-BD59-A6C34878D82A}">
                    <a16:rowId xmlns:a16="http://schemas.microsoft.com/office/drawing/2014/main" val="1366857330"/>
                  </a:ext>
                </a:extLst>
              </a:tr>
              <a:tr h="342727">
                <a:tc>
                  <a:txBody>
                    <a:bodyPr/>
                    <a:lstStyle/>
                    <a:p>
                      <a:pPr marL="0" lvl="0" indent="0">
                        <a:buFont typeface="+mj-lt"/>
                        <a:buNone/>
                      </a:pPr>
                      <a:r>
                        <a:rPr lang="en-US" sz="2000" dirty="0"/>
                        <a:t>Systems for hardest-hit and vulnerable populations</a:t>
                      </a:r>
                    </a:p>
                  </a:txBody>
                  <a:tcPr/>
                </a:tc>
                <a:tc>
                  <a:txBody>
                    <a:bodyPr/>
                    <a:lstStyle/>
                    <a:p>
                      <a:r>
                        <a:rPr lang="en-US" sz="2000" dirty="0"/>
                        <a:t>• COVID-positive nursing home currently being stood up</a:t>
                      </a:r>
                    </a:p>
                    <a:p>
                      <a:r>
                        <a:rPr lang="en-US" sz="2000" dirty="0"/>
                        <a:t>• Additional operational plans for other populations being drafted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Needs review by local public health and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 Need specific test/track/isolate plans for hardest-hit groups</a:t>
                      </a:r>
                    </a:p>
                  </a:txBody>
                  <a:tcPr/>
                </a:tc>
                <a:tc>
                  <a:txBody>
                    <a:bodyPr/>
                    <a:lstStyle/>
                    <a:p>
                      <a:r>
                        <a:rPr lang="en-US" sz="2000" dirty="0"/>
                        <a:t>Draft within two weeks</a:t>
                      </a:r>
                    </a:p>
                  </a:txBody>
                  <a:tcPr/>
                </a:tc>
                <a:extLst>
                  <a:ext uri="{0D108BD9-81ED-4DB2-BD59-A6C34878D82A}">
                    <a16:rowId xmlns:a16="http://schemas.microsoft.com/office/drawing/2014/main" val="1735645993"/>
                  </a:ext>
                </a:extLst>
              </a:tr>
            </a:tbl>
          </a:graphicData>
        </a:graphic>
      </p:graphicFrame>
      <p:sp>
        <p:nvSpPr>
          <p:cNvPr id="3" name="TextBox 2">
            <a:extLst>
              <a:ext uri="{FF2B5EF4-FFF2-40B4-BE49-F238E27FC236}">
                <a16:creationId xmlns:a16="http://schemas.microsoft.com/office/drawing/2014/main" id="{F8B5D573-9E76-3044-A77C-4C1D6DF042EB}"/>
              </a:ext>
            </a:extLst>
          </p:cNvPr>
          <p:cNvSpPr txBox="1"/>
          <p:nvPr/>
        </p:nvSpPr>
        <p:spPr>
          <a:xfrm>
            <a:off x="1626913" y="218858"/>
            <a:ext cx="8847117" cy="584775"/>
          </a:xfrm>
          <a:prstGeom prst="rect">
            <a:avLst/>
          </a:prstGeom>
          <a:noFill/>
        </p:spPr>
        <p:txBody>
          <a:bodyPr wrap="square" rtlCol="0">
            <a:spAutoFit/>
          </a:bodyPr>
          <a:lstStyle/>
          <a:p>
            <a:pPr algn="ctr"/>
            <a:r>
              <a:rPr lang="en-US" sz="3200" dirty="0"/>
              <a:t>Oregon Immediate To-Dos: Added Components</a:t>
            </a:r>
          </a:p>
        </p:txBody>
      </p:sp>
    </p:spTree>
    <p:extLst>
      <p:ext uri="{BB962C8B-B14F-4D97-AF65-F5344CB8AC3E}">
        <p14:creationId xmlns:p14="http://schemas.microsoft.com/office/powerpoint/2010/main" val="4165695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9F8F4-86BC-2646-87FD-1EBAC2FF24E5}"/>
              </a:ext>
            </a:extLst>
          </p:cNvPr>
          <p:cNvSpPr>
            <a:spLocks noGrp="1"/>
          </p:cNvSpPr>
          <p:nvPr>
            <p:ph type="title"/>
          </p:nvPr>
        </p:nvSpPr>
        <p:spPr>
          <a:xfrm>
            <a:off x="252919" y="2555309"/>
            <a:ext cx="2947482" cy="3519813"/>
          </a:xfrm>
        </p:spPr>
        <p:txBody>
          <a:bodyPr/>
          <a:lstStyle/>
          <a:p>
            <a:r>
              <a:rPr lang="en-US" dirty="0"/>
              <a:t>Definition of Vulnerable Individuals</a:t>
            </a:r>
          </a:p>
        </p:txBody>
      </p:sp>
      <p:sp>
        <p:nvSpPr>
          <p:cNvPr id="4" name="Content Placeholder 3">
            <a:extLst>
              <a:ext uri="{FF2B5EF4-FFF2-40B4-BE49-F238E27FC236}">
                <a16:creationId xmlns:a16="http://schemas.microsoft.com/office/drawing/2014/main" id="{37875D8F-0DB4-9448-A5C0-3B72FF994924}"/>
              </a:ext>
            </a:extLst>
          </p:cNvPr>
          <p:cNvSpPr>
            <a:spLocks noGrp="1"/>
          </p:cNvSpPr>
          <p:nvPr>
            <p:ph idx="1"/>
          </p:nvPr>
        </p:nvSpPr>
        <p:spPr/>
        <p:txBody>
          <a:bodyPr>
            <a:normAutofit/>
          </a:bodyPr>
          <a:lstStyle/>
          <a:p>
            <a:pPr marL="0" indent="0">
              <a:buNone/>
            </a:pPr>
            <a:br>
              <a:rPr lang="en-US" sz="2400" b="1" dirty="0"/>
            </a:br>
            <a:r>
              <a:rPr lang="en-US" sz="2400" b="1" dirty="0"/>
              <a:t>Opening Up America Again Vulnerable Individuals Definition</a:t>
            </a:r>
          </a:p>
          <a:p>
            <a:pPr marL="0" indent="0">
              <a:buNone/>
            </a:pPr>
            <a:endParaRPr lang="en-US" sz="2400" dirty="0"/>
          </a:p>
          <a:p>
            <a:pPr marL="0" indent="0">
              <a:buNone/>
            </a:pPr>
            <a:r>
              <a:rPr lang="en-US" sz="2400" i="1" dirty="0"/>
              <a:t>1. Elderly individuals. </a:t>
            </a:r>
            <a:endParaRPr lang="en-US" sz="2400" dirty="0"/>
          </a:p>
          <a:p>
            <a:pPr marL="0" indent="0">
              <a:buNone/>
            </a:pPr>
            <a:r>
              <a:rPr lang="en-US" sz="2400" i="1" dirty="0"/>
              <a:t>2. Individuals with serious underlying health conditions, including high blood pressure, chronic lung disease, diabetes, obesity, asthma, and those whose immune system is compromised such as by chemotherapy for cancer and other conditions requiring such therapy. </a:t>
            </a:r>
            <a:endParaRPr lang="en-US" sz="2400" dirty="0"/>
          </a:p>
          <a:p>
            <a:endParaRPr lang="en-US" sz="2400" dirty="0"/>
          </a:p>
        </p:txBody>
      </p:sp>
      <p:sp>
        <p:nvSpPr>
          <p:cNvPr id="2" name="Slide Number Placeholder 1">
            <a:extLst>
              <a:ext uri="{FF2B5EF4-FFF2-40B4-BE49-F238E27FC236}">
                <a16:creationId xmlns:a16="http://schemas.microsoft.com/office/drawing/2014/main" id="{84468A69-0904-2E4E-BEF9-F3417C8DAA4E}"/>
              </a:ext>
            </a:extLst>
          </p:cNvPr>
          <p:cNvSpPr>
            <a:spLocks noGrp="1"/>
          </p:cNvSpPr>
          <p:nvPr>
            <p:ph type="sldNum" sz="quarter" idx="12"/>
          </p:nvPr>
        </p:nvSpPr>
        <p:spPr/>
        <p:txBody>
          <a:bodyPr/>
          <a:lstStyle/>
          <a:p>
            <a:fld id="{829A03CC-A943-FF41-BF50-D5F119FDE184}" type="slidenum">
              <a:rPr lang="en-US" smtClean="0"/>
              <a:t>25</a:t>
            </a:fld>
            <a:endParaRPr lang="en-US"/>
          </a:p>
        </p:txBody>
      </p:sp>
    </p:spTree>
    <p:extLst>
      <p:ext uri="{BB962C8B-B14F-4D97-AF65-F5344CB8AC3E}">
        <p14:creationId xmlns:p14="http://schemas.microsoft.com/office/powerpoint/2010/main" val="220603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147DE5-B193-2E46-B2F1-51FD40127489}"/>
              </a:ext>
            </a:extLst>
          </p:cNvPr>
          <p:cNvSpPr>
            <a:spLocks noGrp="1"/>
          </p:cNvSpPr>
          <p:nvPr>
            <p:ph type="sldNum" sz="quarter" idx="12"/>
          </p:nvPr>
        </p:nvSpPr>
        <p:spPr/>
        <p:txBody>
          <a:bodyPr/>
          <a:lstStyle/>
          <a:p>
            <a:fld id="{829A03CC-A943-FF41-BF50-D5F119FDE184}" type="slidenum">
              <a:rPr lang="en-US" smtClean="0"/>
              <a:t>3</a:t>
            </a:fld>
            <a:endParaRPr lang="en-US"/>
          </a:p>
        </p:txBody>
      </p:sp>
      <p:sp>
        <p:nvSpPr>
          <p:cNvPr id="5" name="TextBox 4">
            <a:extLst>
              <a:ext uri="{FF2B5EF4-FFF2-40B4-BE49-F238E27FC236}">
                <a16:creationId xmlns:a16="http://schemas.microsoft.com/office/drawing/2014/main" id="{196DA148-1992-DA49-B4D1-D7FA1A358111}"/>
              </a:ext>
            </a:extLst>
          </p:cNvPr>
          <p:cNvSpPr txBox="1"/>
          <p:nvPr/>
        </p:nvSpPr>
        <p:spPr>
          <a:xfrm>
            <a:off x="1739268" y="1571501"/>
            <a:ext cx="8597736" cy="3416320"/>
          </a:xfrm>
          <a:prstGeom prst="rect">
            <a:avLst/>
          </a:prstGeom>
          <a:noFill/>
        </p:spPr>
        <p:txBody>
          <a:bodyPr wrap="square" rtlCol="0">
            <a:spAutoFit/>
          </a:bodyPr>
          <a:lstStyle/>
          <a:p>
            <a:r>
              <a:rPr lang="en-US" sz="5400" u="sng" dirty="0"/>
              <a:t>Our reality:</a:t>
            </a:r>
          </a:p>
          <a:p>
            <a:r>
              <a:rPr lang="en-US" sz="5400" dirty="0"/>
              <a:t>We will be living with the virus until there is immunity, which is many months off.</a:t>
            </a:r>
          </a:p>
        </p:txBody>
      </p:sp>
    </p:spTree>
    <p:extLst>
      <p:ext uri="{BB962C8B-B14F-4D97-AF65-F5344CB8AC3E}">
        <p14:creationId xmlns:p14="http://schemas.microsoft.com/office/powerpoint/2010/main" val="340114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B31FC32-38F3-CF4D-986F-6643C035CF1C}"/>
              </a:ext>
            </a:extLst>
          </p:cNvPr>
          <p:cNvPicPr>
            <a:picLocks noChangeAspect="1"/>
          </p:cNvPicPr>
          <p:nvPr/>
        </p:nvPicPr>
        <p:blipFill rotWithShape="1">
          <a:blip r:embed="rId2"/>
          <a:srcRect l="43991" t="6163" r="4232" b="48289"/>
          <a:stretch/>
        </p:blipFill>
        <p:spPr>
          <a:xfrm>
            <a:off x="4332950" y="1379005"/>
            <a:ext cx="6727806" cy="3460839"/>
          </a:xfrm>
          <a:prstGeom prst="rect">
            <a:avLst/>
          </a:prstGeom>
          <a:ln w="12700">
            <a:noFill/>
          </a:ln>
        </p:spPr>
      </p:pic>
      <p:sp>
        <p:nvSpPr>
          <p:cNvPr id="2" name="Title 1">
            <a:extLst>
              <a:ext uri="{FF2B5EF4-FFF2-40B4-BE49-F238E27FC236}">
                <a16:creationId xmlns:a16="http://schemas.microsoft.com/office/drawing/2014/main" id="{A4A57826-24EB-9749-88A9-619570D906D9}"/>
              </a:ext>
            </a:extLst>
          </p:cNvPr>
          <p:cNvSpPr>
            <a:spLocks noGrp="1"/>
          </p:cNvSpPr>
          <p:nvPr>
            <p:ph type="title"/>
          </p:nvPr>
        </p:nvSpPr>
        <p:spPr>
          <a:xfrm>
            <a:off x="252919" y="2669457"/>
            <a:ext cx="2947482" cy="3392129"/>
          </a:xfrm>
        </p:spPr>
        <p:txBody>
          <a:bodyPr>
            <a:normAutofit/>
          </a:bodyPr>
          <a:lstStyle/>
          <a:p>
            <a:pPr algn="ctr"/>
            <a:r>
              <a:rPr lang="en-US" dirty="0"/>
              <a:t>Goal: Keep </a:t>
            </a:r>
            <a:br>
              <a:rPr lang="en-US" dirty="0"/>
            </a:br>
            <a:r>
              <a:rPr lang="en-US" dirty="0"/>
              <a:t>the Curve Flattened</a:t>
            </a:r>
          </a:p>
        </p:txBody>
      </p:sp>
      <p:sp>
        <p:nvSpPr>
          <p:cNvPr id="9" name="Slide Number Placeholder 8">
            <a:extLst>
              <a:ext uri="{FF2B5EF4-FFF2-40B4-BE49-F238E27FC236}">
                <a16:creationId xmlns:a16="http://schemas.microsoft.com/office/drawing/2014/main" id="{FF8FD44C-FB71-544D-AA24-574CDED78DE4}"/>
              </a:ext>
            </a:extLst>
          </p:cNvPr>
          <p:cNvSpPr>
            <a:spLocks noGrp="1"/>
          </p:cNvSpPr>
          <p:nvPr>
            <p:ph type="sldNum" sz="quarter" idx="12"/>
          </p:nvPr>
        </p:nvSpPr>
        <p:spPr/>
        <p:txBody>
          <a:bodyPr/>
          <a:lstStyle/>
          <a:p>
            <a:fld id="{829A03CC-A943-FF41-BF50-D5F119FDE184}" type="slidenum">
              <a:rPr lang="en-US" smtClean="0"/>
              <a:t>4</a:t>
            </a:fld>
            <a:endParaRPr lang="en-US"/>
          </a:p>
        </p:txBody>
      </p:sp>
      <p:sp>
        <p:nvSpPr>
          <p:cNvPr id="6" name="TextBox 5">
            <a:extLst>
              <a:ext uri="{FF2B5EF4-FFF2-40B4-BE49-F238E27FC236}">
                <a16:creationId xmlns:a16="http://schemas.microsoft.com/office/drawing/2014/main" id="{B4ECB5B0-A871-854D-A803-E9A4799F0AD3}"/>
              </a:ext>
            </a:extLst>
          </p:cNvPr>
          <p:cNvSpPr txBox="1"/>
          <p:nvPr/>
        </p:nvSpPr>
        <p:spPr>
          <a:xfrm>
            <a:off x="3767002" y="5278554"/>
            <a:ext cx="7659416" cy="830997"/>
          </a:xfrm>
          <a:prstGeom prst="rect">
            <a:avLst/>
          </a:prstGeom>
          <a:noFill/>
          <a:ln>
            <a:noFill/>
          </a:ln>
        </p:spPr>
        <p:txBody>
          <a:bodyPr wrap="square" rtlCol="0">
            <a:spAutoFit/>
          </a:bodyPr>
          <a:lstStyle/>
          <a:p>
            <a:r>
              <a:rPr lang="en-US" sz="2400" dirty="0">
                <a:solidFill>
                  <a:srgbClr val="FF0000"/>
                </a:solidFill>
              </a:rPr>
              <a:t>Experience in other countries and modelling says: reducing social distancing too quickly will create a spike in cases.</a:t>
            </a:r>
          </a:p>
        </p:txBody>
      </p:sp>
      <p:sp>
        <p:nvSpPr>
          <p:cNvPr id="7" name="Right Brace 6">
            <a:extLst>
              <a:ext uri="{FF2B5EF4-FFF2-40B4-BE49-F238E27FC236}">
                <a16:creationId xmlns:a16="http://schemas.microsoft.com/office/drawing/2014/main" id="{7DDBD2A1-B5A8-ED43-AA20-FD70800FE540}"/>
              </a:ext>
            </a:extLst>
          </p:cNvPr>
          <p:cNvSpPr/>
          <p:nvPr/>
        </p:nvSpPr>
        <p:spPr>
          <a:xfrm>
            <a:off x="11060756" y="2096152"/>
            <a:ext cx="588058" cy="1845505"/>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681ECF7E-B56E-7A40-9853-43724B4C2941}"/>
              </a:ext>
            </a:extLst>
          </p:cNvPr>
          <p:cNvSpPr txBox="1"/>
          <p:nvPr/>
        </p:nvSpPr>
        <p:spPr>
          <a:xfrm>
            <a:off x="4163145" y="688056"/>
            <a:ext cx="6867131" cy="523220"/>
          </a:xfrm>
          <a:prstGeom prst="rect">
            <a:avLst/>
          </a:prstGeom>
          <a:noFill/>
        </p:spPr>
        <p:txBody>
          <a:bodyPr wrap="square" rtlCol="0">
            <a:spAutoFit/>
          </a:bodyPr>
          <a:lstStyle/>
          <a:p>
            <a:r>
              <a:rPr lang="en-US" sz="2800" dirty="0"/>
              <a:t>COVID-19 hospitalizations</a:t>
            </a:r>
          </a:p>
        </p:txBody>
      </p:sp>
      <p:pic>
        <p:nvPicPr>
          <p:cNvPr id="13" name="Picture 12">
            <a:extLst>
              <a:ext uri="{FF2B5EF4-FFF2-40B4-BE49-F238E27FC236}">
                <a16:creationId xmlns:a16="http://schemas.microsoft.com/office/drawing/2014/main" id="{87B429A4-453F-6A4A-B432-CF27E2867538}"/>
              </a:ext>
            </a:extLst>
          </p:cNvPr>
          <p:cNvPicPr>
            <a:picLocks noChangeAspect="1"/>
          </p:cNvPicPr>
          <p:nvPr/>
        </p:nvPicPr>
        <p:blipFill rotWithShape="1">
          <a:blip r:embed="rId2"/>
          <a:srcRect l="8158" t="8263" r="56334" b="83515"/>
          <a:stretch/>
        </p:blipFill>
        <p:spPr>
          <a:xfrm>
            <a:off x="4466078" y="1576990"/>
            <a:ext cx="4142556" cy="560870"/>
          </a:xfrm>
          <a:prstGeom prst="rect">
            <a:avLst/>
          </a:prstGeom>
          <a:ln w="12700">
            <a:solidFill>
              <a:schemeClr val="accent1"/>
            </a:solidFill>
          </a:ln>
        </p:spPr>
      </p:pic>
      <p:pic>
        <p:nvPicPr>
          <p:cNvPr id="14" name="Picture 13">
            <a:extLst>
              <a:ext uri="{FF2B5EF4-FFF2-40B4-BE49-F238E27FC236}">
                <a16:creationId xmlns:a16="http://schemas.microsoft.com/office/drawing/2014/main" id="{4269C517-56BC-B247-A0BD-37E0B4163DF7}"/>
              </a:ext>
            </a:extLst>
          </p:cNvPr>
          <p:cNvPicPr>
            <a:picLocks noChangeAspect="1"/>
          </p:cNvPicPr>
          <p:nvPr/>
        </p:nvPicPr>
        <p:blipFill rotWithShape="1">
          <a:blip r:embed="rId2"/>
          <a:srcRect l="1518" t="10734" r="92563" b="54274"/>
          <a:stretch/>
        </p:blipFill>
        <p:spPr>
          <a:xfrm>
            <a:off x="3577915" y="1728593"/>
            <a:ext cx="755034" cy="2609689"/>
          </a:xfrm>
          <a:prstGeom prst="rect">
            <a:avLst/>
          </a:prstGeom>
          <a:ln w="12700">
            <a:noFill/>
          </a:ln>
        </p:spPr>
      </p:pic>
      <p:sp>
        <p:nvSpPr>
          <p:cNvPr id="15" name="Rectangle 14">
            <a:extLst>
              <a:ext uri="{FF2B5EF4-FFF2-40B4-BE49-F238E27FC236}">
                <a16:creationId xmlns:a16="http://schemas.microsoft.com/office/drawing/2014/main" id="{EA8C3A40-9002-5048-8380-5496CB4530A5}"/>
              </a:ext>
            </a:extLst>
          </p:cNvPr>
          <p:cNvSpPr/>
          <p:nvPr/>
        </p:nvSpPr>
        <p:spPr>
          <a:xfrm>
            <a:off x="8817834" y="4690897"/>
            <a:ext cx="2242922" cy="253916"/>
          </a:xfrm>
          <a:prstGeom prst="rect">
            <a:avLst/>
          </a:prstGeom>
        </p:spPr>
        <p:txBody>
          <a:bodyPr wrap="none">
            <a:spAutoFit/>
          </a:bodyPr>
          <a:lstStyle/>
          <a:p>
            <a:r>
              <a:rPr lang="en-US" sz="1050" i="1" dirty="0"/>
              <a:t>Source: Institute for Disease Modelling</a:t>
            </a:r>
          </a:p>
        </p:txBody>
      </p:sp>
      <p:sp>
        <p:nvSpPr>
          <p:cNvPr id="17" name="Rectangle 16">
            <a:extLst>
              <a:ext uri="{FF2B5EF4-FFF2-40B4-BE49-F238E27FC236}">
                <a16:creationId xmlns:a16="http://schemas.microsoft.com/office/drawing/2014/main" id="{758D9D00-50D3-F34B-86C8-C9B402024FCD}"/>
              </a:ext>
            </a:extLst>
          </p:cNvPr>
          <p:cNvSpPr/>
          <p:nvPr/>
        </p:nvSpPr>
        <p:spPr>
          <a:xfrm>
            <a:off x="4302469" y="1409485"/>
            <a:ext cx="6727807" cy="2959277"/>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07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CD92-C2C4-F641-B33D-DDCF41A60DA4}"/>
              </a:ext>
            </a:extLst>
          </p:cNvPr>
          <p:cNvSpPr>
            <a:spLocks noGrp="1"/>
          </p:cNvSpPr>
          <p:nvPr>
            <p:ph type="title"/>
          </p:nvPr>
        </p:nvSpPr>
        <p:spPr>
          <a:xfrm>
            <a:off x="3886200" y="977815"/>
            <a:ext cx="7315200" cy="3255264"/>
          </a:xfrm>
        </p:spPr>
        <p:txBody>
          <a:bodyPr>
            <a:normAutofit/>
          </a:bodyPr>
          <a:lstStyle/>
          <a:p>
            <a:r>
              <a:rPr lang="en-US" sz="6000" dirty="0"/>
              <a:t>Opening Up America Again</a:t>
            </a:r>
            <a:br>
              <a:rPr lang="en-US" sz="6000" dirty="0"/>
            </a:br>
            <a:r>
              <a:rPr lang="en-US" sz="6000" dirty="0"/>
              <a:t>Guidelines</a:t>
            </a:r>
            <a:endParaRPr lang="en-US" dirty="0"/>
          </a:p>
        </p:txBody>
      </p:sp>
      <p:sp>
        <p:nvSpPr>
          <p:cNvPr id="3" name="Content Placeholder 2">
            <a:extLst>
              <a:ext uri="{FF2B5EF4-FFF2-40B4-BE49-F238E27FC236}">
                <a16:creationId xmlns:a16="http://schemas.microsoft.com/office/drawing/2014/main" id="{80A70648-E35D-BC41-8795-8F680EC47BE0}"/>
              </a:ext>
            </a:extLst>
          </p:cNvPr>
          <p:cNvSpPr>
            <a:spLocks noGrp="1"/>
          </p:cNvSpPr>
          <p:nvPr>
            <p:ph type="body" idx="1"/>
          </p:nvPr>
        </p:nvSpPr>
        <p:spPr>
          <a:xfrm>
            <a:off x="3904488" y="4351951"/>
            <a:ext cx="6204016" cy="914400"/>
          </a:xfrm>
        </p:spPr>
        <p:txBody>
          <a:bodyPr>
            <a:normAutofit/>
          </a:bodyPr>
          <a:lstStyle/>
          <a:p>
            <a:pPr marL="0" indent="0">
              <a:buNone/>
            </a:pPr>
            <a:r>
              <a:rPr lang="en-US" sz="2400" dirty="0"/>
              <a:t>Released by President Trump on April 16, 2020</a:t>
            </a:r>
          </a:p>
          <a:p>
            <a:endParaRPr lang="en-US" sz="2400" dirty="0"/>
          </a:p>
        </p:txBody>
      </p:sp>
      <p:sp>
        <p:nvSpPr>
          <p:cNvPr id="5" name="Slide Number Placeholder 4">
            <a:extLst>
              <a:ext uri="{FF2B5EF4-FFF2-40B4-BE49-F238E27FC236}">
                <a16:creationId xmlns:a16="http://schemas.microsoft.com/office/drawing/2014/main" id="{53BCA5F4-5DFA-524A-B388-00135D655F5B}"/>
              </a:ext>
            </a:extLst>
          </p:cNvPr>
          <p:cNvSpPr>
            <a:spLocks noGrp="1"/>
          </p:cNvSpPr>
          <p:nvPr>
            <p:ph type="sldNum" sz="quarter" idx="12"/>
          </p:nvPr>
        </p:nvSpPr>
        <p:spPr/>
        <p:txBody>
          <a:bodyPr/>
          <a:lstStyle/>
          <a:p>
            <a:fld id="{829A03CC-A943-FF41-BF50-D5F119FDE184}" type="slidenum">
              <a:rPr lang="en-US" smtClean="0"/>
              <a:t>5</a:t>
            </a:fld>
            <a:endParaRPr lang="en-US"/>
          </a:p>
        </p:txBody>
      </p:sp>
      <p:sp>
        <p:nvSpPr>
          <p:cNvPr id="6" name="TextBox 5">
            <a:extLst>
              <a:ext uri="{FF2B5EF4-FFF2-40B4-BE49-F238E27FC236}">
                <a16:creationId xmlns:a16="http://schemas.microsoft.com/office/drawing/2014/main" id="{1066B7BB-A2B9-1D42-A912-3AE6C2E3111A}"/>
              </a:ext>
            </a:extLst>
          </p:cNvPr>
          <p:cNvSpPr txBox="1"/>
          <p:nvPr/>
        </p:nvSpPr>
        <p:spPr>
          <a:xfrm>
            <a:off x="3886200" y="5521146"/>
            <a:ext cx="6504709" cy="1077218"/>
          </a:xfrm>
          <a:prstGeom prst="rect">
            <a:avLst/>
          </a:prstGeom>
          <a:noFill/>
        </p:spPr>
        <p:txBody>
          <a:bodyPr wrap="square" rtlCol="0">
            <a:spAutoFit/>
          </a:bodyPr>
          <a:lstStyle/>
          <a:p>
            <a:r>
              <a:rPr lang="en-US" sz="1600" i="1" dirty="0">
                <a:solidFill>
                  <a:schemeClr val="accent6"/>
                </a:solidFill>
              </a:rPr>
              <a:t>NOTE: The Governor’s Medical Advisory Panel and the Oregon Health Authority have not thoroughly reviewed the Opening up America Again Guidelines. After review, criteria could be added or modified to better meet the situational needs of the state of Oregon.</a:t>
            </a:r>
          </a:p>
        </p:txBody>
      </p:sp>
    </p:spTree>
    <p:extLst>
      <p:ext uri="{BB962C8B-B14F-4D97-AF65-F5344CB8AC3E}">
        <p14:creationId xmlns:p14="http://schemas.microsoft.com/office/powerpoint/2010/main" val="284469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1543C5-4A12-B94A-BCFA-03E6E3F05EC3}"/>
              </a:ext>
            </a:extLst>
          </p:cNvPr>
          <p:cNvSpPr>
            <a:spLocks noGrp="1"/>
          </p:cNvSpPr>
          <p:nvPr>
            <p:ph type="title"/>
          </p:nvPr>
        </p:nvSpPr>
        <p:spPr>
          <a:xfrm>
            <a:off x="252919" y="2588821"/>
            <a:ext cx="2947482" cy="3516209"/>
          </a:xfrm>
        </p:spPr>
        <p:txBody>
          <a:bodyPr/>
          <a:lstStyle/>
          <a:p>
            <a:r>
              <a:rPr lang="en-US" dirty="0"/>
              <a:t>Framework Overview</a:t>
            </a:r>
          </a:p>
        </p:txBody>
      </p:sp>
      <p:sp>
        <p:nvSpPr>
          <p:cNvPr id="6" name="Content Placeholder 5">
            <a:extLst>
              <a:ext uri="{FF2B5EF4-FFF2-40B4-BE49-F238E27FC236}">
                <a16:creationId xmlns:a16="http://schemas.microsoft.com/office/drawing/2014/main" id="{DD08E76B-F186-724B-8E11-C564C3CD3397}"/>
              </a:ext>
            </a:extLst>
          </p:cNvPr>
          <p:cNvSpPr>
            <a:spLocks noGrp="1"/>
          </p:cNvSpPr>
          <p:nvPr>
            <p:ph idx="1"/>
          </p:nvPr>
        </p:nvSpPr>
        <p:spPr/>
        <p:txBody>
          <a:bodyPr>
            <a:normAutofit/>
          </a:bodyPr>
          <a:lstStyle/>
          <a:p>
            <a:pPr marL="457200" indent="-457200">
              <a:buFont typeface="+mj-lt"/>
              <a:buAutoNum type="arabicPeriod"/>
            </a:pPr>
            <a:r>
              <a:rPr lang="en-US" sz="2400" b="1" dirty="0"/>
              <a:t>Gating Criteria: </a:t>
            </a:r>
            <a:r>
              <a:rPr lang="en-US" sz="2400" dirty="0"/>
              <a:t>3 components</a:t>
            </a:r>
          </a:p>
          <a:p>
            <a:pPr lvl="1"/>
            <a:r>
              <a:rPr lang="en-US" sz="2000" dirty="0"/>
              <a:t>Symptoms – declining numbers</a:t>
            </a:r>
          </a:p>
          <a:p>
            <a:pPr lvl="1"/>
            <a:r>
              <a:rPr lang="en-US" sz="2000" dirty="0"/>
              <a:t>Cases – declining numbers</a:t>
            </a:r>
          </a:p>
          <a:p>
            <a:pPr lvl="1"/>
            <a:r>
              <a:rPr lang="en-US" sz="2000" dirty="0"/>
              <a:t>Hospital capacity – regular procedures and adequate testing</a:t>
            </a:r>
          </a:p>
          <a:p>
            <a:pPr marL="514350" indent="-514350">
              <a:buFont typeface="+mj-lt"/>
              <a:buAutoNum type="arabicPeriod"/>
            </a:pPr>
            <a:r>
              <a:rPr lang="en-US" sz="2400" b="1" dirty="0"/>
              <a:t>Core State Preparedness: </a:t>
            </a:r>
            <a:r>
              <a:rPr lang="en-US" sz="2400" dirty="0"/>
              <a:t>3 components</a:t>
            </a:r>
          </a:p>
          <a:p>
            <a:pPr lvl="1"/>
            <a:r>
              <a:rPr lang="en-US" sz="2000" dirty="0"/>
              <a:t>Robust testing and contact tracing</a:t>
            </a:r>
          </a:p>
          <a:p>
            <a:pPr lvl="1"/>
            <a:r>
              <a:rPr lang="en-US" sz="2000" dirty="0"/>
              <a:t>Healthcare system capacity, including PPE and surge capacity</a:t>
            </a:r>
          </a:p>
          <a:p>
            <a:pPr lvl="1"/>
            <a:r>
              <a:rPr lang="en-US" sz="2000" dirty="0"/>
              <a:t>Plans for health and safety</a:t>
            </a:r>
          </a:p>
          <a:p>
            <a:pPr marL="457200" indent="-457200">
              <a:buFont typeface="+mj-lt"/>
              <a:buAutoNum type="arabicPeriod"/>
            </a:pPr>
            <a:r>
              <a:rPr lang="en-US" sz="2400" b="1" dirty="0"/>
              <a:t>Phased lifting of restrictions: </a:t>
            </a:r>
            <a:r>
              <a:rPr lang="en-US" sz="2400" dirty="0"/>
              <a:t>3 components</a:t>
            </a:r>
          </a:p>
          <a:p>
            <a:pPr lvl="1"/>
            <a:r>
              <a:rPr lang="en-US" sz="2000" dirty="0"/>
              <a:t>Phase 1</a:t>
            </a:r>
          </a:p>
          <a:p>
            <a:pPr lvl="1"/>
            <a:r>
              <a:rPr lang="en-US" sz="2000" dirty="0"/>
              <a:t>Phase 2</a:t>
            </a:r>
          </a:p>
          <a:p>
            <a:pPr lvl="1"/>
            <a:r>
              <a:rPr lang="en-US" sz="2000" dirty="0"/>
              <a:t>Phase 3</a:t>
            </a:r>
          </a:p>
        </p:txBody>
      </p:sp>
      <p:sp>
        <p:nvSpPr>
          <p:cNvPr id="4" name="Slide Number Placeholder 3">
            <a:extLst>
              <a:ext uri="{FF2B5EF4-FFF2-40B4-BE49-F238E27FC236}">
                <a16:creationId xmlns:a16="http://schemas.microsoft.com/office/drawing/2014/main" id="{7F430BB6-8E1A-484D-8B1C-A12FDE86F63C}"/>
              </a:ext>
            </a:extLst>
          </p:cNvPr>
          <p:cNvSpPr>
            <a:spLocks noGrp="1"/>
          </p:cNvSpPr>
          <p:nvPr>
            <p:ph type="sldNum" sz="quarter" idx="12"/>
          </p:nvPr>
        </p:nvSpPr>
        <p:spPr/>
        <p:txBody>
          <a:bodyPr/>
          <a:lstStyle/>
          <a:p>
            <a:fld id="{829A03CC-A943-FF41-BF50-D5F119FDE184}" type="slidenum">
              <a:rPr lang="en-US" smtClean="0"/>
              <a:t>6</a:t>
            </a:fld>
            <a:endParaRPr lang="en-US"/>
          </a:p>
        </p:txBody>
      </p:sp>
    </p:spTree>
    <p:extLst>
      <p:ext uri="{BB962C8B-B14F-4D97-AF65-F5344CB8AC3E}">
        <p14:creationId xmlns:p14="http://schemas.microsoft.com/office/powerpoint/2010/main" val="310176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0867-137A-9943-AFEE-204FB48FEE21}"/>
              </a:ext>
            </a:extLst>
          </p:cNvPr>
          <p:cNvSpPr>
            <a:spLocks noGrp="1"/>
          </p:cNvSpPr>
          <p:nvPr>
            <p:ph type="title"/>
          </p:nvPr>
        </p:nvSpPr>
        <p:spPr>
          <a:xfrm>
            <a:off x="252919" y="2557464"/>
            <a:ext cx="2947482" cy="2232622"/>
          </a:xfrm>
        </p:spPr>
        <p:txBody>
          <a:bodyPr/>
          <a:lstStyle/>
          <a:p>
            <a:r>
              <a:rPr lang="en-US" dirty="0"/>
              <a:t>Three Gating Criteria</a:t>
            </a:r>
            <a:br>
              <a:rPr lang="en-US" dirty="0"/>
            </a:br>
            <a:r>
              <a:rPr lang="en-US" sz="2400" dirty="0"/>
              <a:t>Applied on a state or regional basis</a:t>
            </a:r>
            <a:endParaRPr lang="en-US" dirty="0"/>
          </a:p>
        </p:txBody>
      </p:sp>
      <p:sp>
        <p:nvSpPr>
          <p:cNvPr id="3" name="Content Placeholder 2">
            <a:extLst>
              <a:ext uri="{FF2B5EF4-FFF2-40B4-BE49-F238E27FC236}">
                <a16:creationId xmlns:a16="http://schemas.microsoft.com/office/drawing/2014/main" id="{946031BC-3951-4446-8A2C-7BD48E82B8CD}"/>
              </a:ext>
            </a:extLst>
          </p:cNvPr>
          <p:cNvSpPr>
            <a:spLocks noGrp="1"/>
          </p:cNvSpPr>
          <p:nvPr>
            <p:ph idx="1"/>
          </p:nvPr>
        </p:nvSpPr>
        <p:spPr>
          <a:xfrm>
            <a:off x="3529013" y="257175"/>
            <a:ext cx="7729537" cy="6464300"/>
          </a:xfrm>
        </p:spPr>
        <p:txBody>
          <a:bodyPr>
            <a:normAutofit lnSpcReduction="10000"/>
          </a:bodyPr>
          <a:lstStyle/>
          <a:p>
            <a:pPr marL="0" indent="0">
              <a:buNone/>
            </a:pPr>
            <a:r>
              <a:rPr lang="en-US" sz="2400" b="1" dirty="0"/>
              <a:t>SYMPTOMS</a:t>
            </a:r>
            <a:endParaRPr lang="en-US" b="1" dirty="0"/>
          </a:p>
          <a:p>
            <a:pPr marL="0" indent="0">
              <a:buNone/>
            </a:pPr>
            <a:r>
              <a:rPr lang="en-US" sz="1800" dirty="0"/>
              <a:t>Downward trajectory of influenza-like illnesses (ILI) reported within a 14-day period </a:t>
            </a:r>
          </a:p>
          <a:p>
            <a:pPr marL="0" indent="0">
              <a:buNone/>
            </a:pPr>
            <a:r>
              <a:rPr lang="en-US" sz="1400" dirty="0"/>
              <a:t>- AND -</a:t>
            </a:r>
          </a:p>
          <a:p>
            <a:pPr marL="0" indent="0">
              <a:buNone/>
            </a:pPr>
            <a:r>
              <a:rPr lang="en-US" sz="1800" dirty="0"/>
              <a:t>Downward trajectory of COVID-like syndromic cases reported within a 14-day period </a:t>
            </a:r>
          </a:p>
          <a:p>
            <a:pPr marL="0" indent="0">
              <a:buNone/>
            </a:pPr>
            <a:endParaRPr lang="en-US" sz="1200" dirty="0"/>
          </a:p>
          <a:p>
            <a:pPr marL="0" indent="0">
              <a:buNone/>
            </a:pPr>
            <a:r>
              <a:rPr lang="en-US" sz="2400" b="1" dirty="0"/>
              <a:t>CASES</a:t>
            </a:r>
          </a:p>
          <a:p>
            <a:pPr marL="0" indent="0">
              <a:buNone/>
            </a:pPr>
            <a:r>
              <a:rPr lang="en-US" sz="1800" dirty="0"/>
              <a:t>Downward trajectory of documented cases within a 14-day period </a:t>
            </a:r>
          </a:p>
          <a:p>
            <a:pPr marL="0" indent="0">
              <a:buNone/>
            </a:pPr>
            <a:r>
              <a:rPr lang="en-US" sz="1400" dirty="0"/>
              <a:t>- OR -</a:t>
            </a:r>
          </a:p>
          <a:p>
            <a:pPr marL="0" indent="0">
              <a:buNone/>
            </a:pPr>
            <a:r>
              <a:rPr lang="en-US" sz="1800" dirty="0"/>
              <a:t>Downward trajectory of positive tests as a percent of total tests within a 14-day period (flat or increasing volume of tests) </a:t>
            </a:r>
          </a:p>
          <a:p>
            <a:pPr marL="0" indent="0">
              <a:buNone/>
            </a:pPr>
            <a:endParaRPr lang="en-US" sz="1200" dirty="0"/>
          </a:p>
          <a:p>
            <a:pPr marL="0" indent="0">
              <a:buNone/>
            </a:pPr>
            <a:r>
              <a:rPr lang="en-US" sz="2400" b="1" dirty="0"/>
              <a:t>HOSPITALS</a:t>
            </a:r>
          </a:p>
          <a:p>
            <a:pPr marL="0" indent="0">
              <a:buNone/>
            </a:pPr>
            <a:r>
              <a:rPr lang="en-US" sz="1800" dirty="0"/>
              <a:t>Treat all patients without crisis care</a:t>
            </a:r>
          </a:p>
          <a:p>
            <a:pPr marL="0" indent="0">
              <a:buNone/>
            </a:pPr>
            <a:r>
              <a:rPr lang="en-US" sz="1800" dirty="0"/>
              <a:t>- </a:t>
            </a:r>
            <a:r>
              <a:rPr lang="en-US" sz="1400" dirty="0"/>
              <a:t>AND –</a:t>
            </a:r>
          </a:p>
          <a:p>
            <a:pPr marL="0" indent="0">
              <a:buNone/>
            </a:pPr>
            <a:r>
              <a:rPr lang="en-US" sz="1800" dirty="0"/>
              <a:t>Robust testing program in place for at-risk healthcare workers, including emerging antibody testing </a:t>
            </a:r>
          </a:p>
        </p:txBody>
      </p:sp>
      <p:sp>
        <p:nvSpPr>
          <p:cNvPr id="4" name="Slide Number Placeholder 3">
            <a:extLst>
              <a:ext uri="{FF2B5EF4-FFF2-40B4-BE49-F238E27FC236}">
                <a16:creationId xmlns:a16="http://schemas.microsoft.com/office/drawing/2014/main" id="{68E04FB4-0BB1-FA47-9196-9AF1937C62E5}"/>
              </a:ext>
            </a:extLst>
          </p:cNvPr>
          <p:cNvSpPr>
            <a:spLocks noGrp="1"/>
          </p:cNvSpPr>
          <p:nvPr>
            <p:ph type="sldNum" sz="quarter" idx="12"/>
          </p:nvPr>
        </p:nvSpPr>
        <p:spPr/>
        <p:txBody>
          <a:bodyPr/>
          <a:lstStyle/>
          <a:p>
            <a:fld id="{829A03CC-A943-FF41-BF50-D5F119FDE184}" type="slidenum">
              <a:rPr lang="en-US" smtClean="0"/>
              <a:t>7</a:t>
            </a:fld>
            <a:endParaRPr lang="en-US"/>
          </a:p>
        </p:txBody>
      </p:sp>
      <p:sp>
        <p:nvSpPr>
          <p:cNvPr id="5" name="TextBox 4">
            <a:extLst>
              <a:ext uri="{FF2B5EF4-FFF2-40B4-BE49-F238E27FC236}">
                <a16:creationId xmlns:a16="http://schemas.microsoft.com/office/drawing/2014/main" id="{C4E4F7AF-7A66-3C4F-8E23-A8BE9831E27E}"/>
              </a:ext>
            </a:extLst>
          </p:cNvPr>
          <p:cNvSpPr txBox="1"/>
          <p:nvPr/>
        </p:nvSpPr>
        <p:spPr>
          <a:xfrm>
            <a:off x="178779" y="4654162"/>
            <a:ext cx="3095762" cy="1323439"/>
          </a:xfrm>
          <a:prstGeom prst="rect">
            <a:avLst/>
          </a:prstGeom>
          <a:noFill/>
          <a:ln>
            <a:solidFill>
              <a:srgbClr val="FF0000"/>
            </a:solidFill>
          </a:ln>
        </p:spPr>
        <p:txBody>
          <a:bodyPr wrap="square" rtlCol="0">
            <a:spAutoFit/>
          </a:bodyPr>
          <a:lstStyle/>
          <a:p>
            <a:r>
              <a:rPr lang="en-US" sz="2000" dirty="0">
                <a:solidFill>
                  <a:srgbClr val="FF0000"/>
                </a:solidFill>
              </a:rPr>
              <a:t>DRAFT – Oregon will likely use modified metrics, especially for rural counties who have small numbers.</a:t>
            </a:r>
          </a:p>
        </p:txBody>
      </p:sp>
    </p:spTree>
    <p:extLst>
      <p:ext uri="{BB962C8B-B14F-4D97-AF65-F5344CB8AC3E}">
        <p14:creationId xmlns:p14="http://schemas.microsoft.com/office/powerpoint/2010/main" val="160645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5E21-AE15-9446-B415-70C372D6475E}"/>
              </a:ext>
            </a:extLst>
          </p:cNvPr>
          <p:cNvSpPr>
            <a:spLocks noGrp="1"/>
          </p:cNvSpPr>
          <p:nvPr>
            <p:ph type="title"/>
          </p:nvPr>
        </p:nvSpPr>
        <p:spPr>
          <a:xfrm>
            <a:off x="214315" y="2614613"/>
            <a:ext cx="3314699" cy="3496170"/>
          </a:xfrm>
        </p:spPr>
        <p:txBody>
          <a:bodyPr/>
          <a:lstStyle/>
          <a:p>
            <a:r>
              <a:rPr lang="en-US" dirty="0"/>
              <a:t>Core State Preparedness: </a:t>
            </a:r>
            <a:br>
              <a:rPr lang="en-US" dirty="0"/>
            </a:br>
            <a:r>
              <a:rPr lang="en-US" dirty="0"/>
              <a:t>I and II</a:t>
            </a:r>
          </a:p>
        </p:txBody>
      </p:sp>
      <p:sp>
        <p:nvSpPr>
          <p:cNvPr id="4" name="Slide Number Placeholder 3">
            <a:extLst>
              <a:ext uri="{FF2B5EF4-FFF2-40B4-BE49-F238E27FC236}">
                <a16:creationId xmlns:a16="http://schemas.microsoft.com/office/drawing/2014/main" id="{FEA7AACD-30DE-7542-B100-C865EC3DA911}"/>
              </a:ext>
            </a:extLst>
          </p:cNvPr>
          <p:cNvSpPr>
            <a:spLocks noGrp="1"/>
          </p:cNvSpPr>
          <p:nvPr>
            <p:ph type="sldNum" sz="quarter" idx="12"/>
          </p:nvPr>
        </p:nvSpPr>
        <p:spPr/>
        <p:txBody>
          <a:bodyPr/>
          <a:lstStyle/>
          <a:p>
            <a:fld id="{829A03CC-A943-FF41-BF50-D5F119FDE184}" type="slidenum">
              <a:rPr lang="en-US" smtClean="0"/>
              <a:t>8</a:t>
            </a:fld>
            <a:endParaRPr lang="en-US"/>
          </a:p>
        </p:txBody>
      </p:sp>
      <p:sp>
        <p:nvSpPr>
          <p:cNvPr id="5" name="Content Placeholder 2">
            <a:extLst>
              <a:ext uri="{FF2B5EF4-FFF2-40B4-BE49-F238E27FC236}">
                <a16:creationId xmlns:a16="http://schemas.microsoft.com/office/drawing/2014/main" id="{E990FD39-2E94-9F41-B714-B70CDBD2BF7D}"/>
              </a:ext>
            </a:extLst>
          </p:cNvPr>
          <p:cNvSpPr txBox="1">
            <a:spLocks/>
          </p:cNvSpPr>
          <p:nvPr/>
        </p:nvSpPr>
        <p:spPr>
          <a:xfrm>
            <a:off x="3529014" y="257174"/>
            <a:ext cx="7915274" cy="660082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dirty="0"/>
              <a:t>I. TESTING &amp; CONTACT TRACING</a:t>
            </a:r>
          </a:p>
          <a:p>
            <a:r>
              <a:rPr lang="en-US" sz="2400" dirty="0"/>
              <a:t>Screening and testing for symptomatic individuals </a:t>
            </a:r>
          </a:p>
          <a:p>
            <a:r>
              <a:rPr lang="en-US" sz="2400" dirty="0"/>
              <a:t>Test syndromic/influenza-like illness-indicated persons</a:t>
            </a:r>
          </a:p>
          <a:p>
            <a:r>
              <a:rPr lang="en-US" sz="2400" dirty="0"/>
              <a:t>Ensure sentinel surveillance sites are screening for asymptomatic cases </a:t>
            </a:r>
            <a:r>
              <a:rPr lang="en-US" sz="1800" i="1" dirty="0"/>
              <a:t>(sites operate at locations that serve older individuals, lower-income Americans, racial minorities, and Native Americans) </a:t>
            </a:r>
          </a:p>
          <a:p>
            <a:r>
              <a:rPr lang="en-US" sz="2400" dirty="0"/>
              <a:t>Contact tracing of all COVID+ cases</a:t>
            </a:r>
          </a:p>
          <a:p>
            <a:pPr marL="0" indent="0">
              <a:buNone/>
            </a:pPr>
            <a:endParaRPr lang="en-US" sz="2400" dirty="0"/>
          </a:p>
          <a:p>
            <a:pPr marL="0" indent="0">
              <a:buNone/>
            </a:pPr>
            <a:r>
              <a:rPr lang="en-US" sz="2400" b="1" dirty="0"/>
              <a:t>II. HEALTHCARE SYSTEM CAPACITY</a:t>
            </a:r>
          </a:p>
          <a:p>
            <a:r>
              <a:rPr lang="en-US" sz="2400" dirty="0"/>
              <a:t>Sufficient Personal Protective Equipment (PPE)</a:t>
            </a:r>
          </a:p>
          <a:p>
            <a:r>
              <a:rPr lang="en-US" sz="2400" dirty="0"/>
              <a:t>Ability to surge ICU capacity </a:t>
            </a:r>
          </a:p>
        </p:txBody>
      </p:sp>
    </p:spTree>
    <p:extLst>
      <p:ext uri="{BB962C8B-B14F-4D97-AF65-F5344CB8AC3E}">
        <p14:creationId xmlns:p14="http://schemas.microsoft.com/office/powerpoint/2010/main" val="402300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5E21-AE15-9446-B415-70C372D6475E}"/>
              </a:ext>
            </a:extLst>
          </p:cNvPr>
          <p:cNvSpPr>
            <a:spLocks noGrp="1"/>
          </p:cNvSpPr>
          <p:nvPr>
            <p:ph type="title"/>
          </p:nvPr>
        </p:nvSpPr>
        <p:spPr>
          <a:xfrm>
            <a:off x="214315" y="2614613"/>
            <a:ext cx="3314699" cy="3496170"/>
          </a:xfrm>
        </p:spPr>
        <p:txBody>
          <a:bodyPr/>
          <a:lstStyle/>
          <a:p>
            <a:r>
              <a:rPr lang="en-US" dirty="0"/>
              <a:t>Core State Preparedness: III</a:t>
            </a:r>
          </a:p>
        </p:txBody>
      </p:sp>
      <p:sp>
        <p:nvSpPr>
          <p:cNvPr id="4" name="Slide Number Placeholder 3">
            <a:extLst>
              <a:ext uri="{FF2B5EF4-FFF2-40B4-BE49-F238E27FC236}">
                <a16:creationId xmlns:a16="http://schemas.microsoft.com/office/drawing/2014/main" id="{FEA7AACD-30DE-7542-B100-C865EC3DA911}"/>
              </a:ext>
            </a:extLst>
          </p:cNvPr>
          <p:cNvSpPr>
            <a:spLocks noGrp="1"/>
          </p:cNvSpPr>
          <p:nvPr>
            <p:ph type="sldNum" sz="quarter" idx="12"/>
          </p:nvPr>
        </p:nvSpPr>
        <p:spPr/>
        <p:txBody>
          <a:bodyPr/>
          <a:lstStyle/>
          <a:p>
            <a:fld id="{829A03CC-A943-FF41-BF50-D5F119FDE184}" type="slidenum">
              <a:rPr lang="en-US" smtClean="0"/>
              <a:t>9</a:t>
            </a:fld>
            <a:endParaRPr lang="en-US"/>
          </a:p>
        </p:txBody>
      </p:sp>
      <p:sp>
        <p:nvSpPr>
          <p:cNvPr id="5" name="Content Placeholder 2">
            <a:extLst>
              <a:ext uri="{FF2B5EF4-FFF2-40B4-BE49-F238E27FC236}">
                <a16:creationId xmlns:a16="http://schemas.microsoft.com/office/drawing/2014/main" id="{E990FD39-2E94-9F41-B714-B70CDBD2BF7D}"/>
              </a:ext>
            </a:extLst>
          </p:cNvPr>
          <p:cNvSpPr txBox="1">
            <a:spLocks/>
          </p:cNvSpPr>
          <p:nvPr/>
        </p:nvSpPr>
        <p:spPr>
          <a:xfrm>
            <a:off x="3529014" y="257174"/>
            <a:ext cx="7915274" cy="660082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US" sz="2400" dirty="0"/>
          </a:p>
          <a:p>
            <a:pPr marL="0" indent="0">
              <a:buNone/>
            </a:pPr>
            <a:r>
              <a:rPr lang="en-US" sz="2400" b="1" dirty="0"/>
              <a:t>III. PLANS</a:t>
            </a:r>
          </a:p>
          <a:p>
            <a:r>
              <a:rPr lang="en-US" sz="2400" dirty="0"/>
              <a:t>Protect the health and safety of workers in critical industries </a:t>
            </a:r>
          </a:p>
          <a:p>
            <a:r>
              <a:rPr lang="en-US" sz="2400" dirty="0"/>
              <a:t>Protect the health and safety of those living and working in high-risk facilities (e.g. senior care facilities) </a:t>
            </a:r>
          </a:p>
          <a:p>
            <a:r>
              <a:rPr lang="en-US" sz="2400" dirty="0"/>
              <a:t>Protect employees and users of mass transit </a:t>
            </a:r>
          </a:p>
          <a:p>
            <a:r>
              <a:rPr lang="en-US" sz="2400" dirty="0"/>
              <a:t>Advise citizens regarding protocols for social distancing and face coverings </a:t>
            </a:r>
          </a:p>
          <a:p>
            <a:r>
              <a:rPr lang="en-US" sz="2400" dirty="0"/>
              <a:t>Monitor conditions and immediately take steps to limit and mitigate any rebounds or outbreaks by restarting a phase or returning to an earlier phase, depending on severity </a:t>
            </a:r>
          </a:p>
        </p:txBody>
      </p:sp>
    </p:spTree>
    <p:extLst>
      <p:ext uri="{BB962C8B-B14F-4D97-AF65-F5344CB8AC3E}">
        <p14:creationId xmlns:p14="http://schemas.microsoft.com/office/powerpoint/2010/main" val="349919651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{C410FB18-615E-6E45-BB7F-80DDD22E68CA}tf10001124</Template>
  <TotalTime>10154</TotalTime>
  <Words>1612</Words>
  <Application>Microsoft Office PowerPoint</Application>
  <PresentationFormat>Widescreen</PresentationFormat>
  <Paragraphs>223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Corbel</vt:lpstr>
      <vt:lpstr>Wingdings 2</vt:lpstr>
      <vt:lpstr>Frame</vt:lpstr>
      <vt:lpstr>Reopening Oregon: A Public Health Framework for  Restarting Public Life and Business</vt:lpstr>
      <vt:lpstr>PowerPoint Presentation</vt:lpstr>
      <vt:lpstr>PowerPoint Presentation</vt:lpstr>
      <vt:lpstr>Goal: Keep  the Curve Flattened</vt:lpstr>
      <vt:lpstr>Opening Up America Again Guidelines</vt:lpstr>
      <vt:lpstr>Framework Overview</vt:lpstr>
      <vt:lpstr>Three Gating Criteria Applied on a state or regional basis</vt:lpstr>
      <vt:lpstr>Core State Preparedness:  I and II</vt:lpstr>
      <vt:lpstr>Core State Preparedness: III</vt:lpstr>
      <vt:lpstr>Phase One</vt:lpstr>
      <vt:lpstr>Phased Approach: Guidelines for all Phases</vt:lpstr>
      <vt:lpstr>Phase One: Individuals &amp; Employers</vt:lpstr>
      <vt:lpstr>PowerPoint Presentation</vt:lpstr>
      <vt:lpstr>Geographical considerations:   • Declining growth in symptoms/ cases • Regional testing capacity  • Regional hospital capacity • Regional contact tracing capacity • Regions work with OHA on plans</vt:lpstr>
      <vt:lpstr>FOR DISCUSSION - UNDER CONSIDERATION</vt:lpstr>
      <vt:lpstr>Phases Two and Three</vt:lpstr>
      <vt:lpstr>High-Level Framework Community Presentations</vt:lpstr>
      <vt:lpstr>Sector-specific Discussions: Owners/practitioners, workers, and health professionals</vt:lpstr>
      <vt:lpstr>Next Steps</vt:lpstr>
      <vt:lpstr>Reopening Resources</vt:lpstr>
      <vt:lpstr>APPENDIX</vt:lpstr>
      <vt:lpstr>PowerPoint Presentation</vt:lpstr>
      <vt:lpstr>PowerPoint Presentation</vt:lpstr>
      <vt:lpstr>PowerPoint Presentation</vt:lpstr>
      <vt:lpstr>Definition of Vulnerable Individuals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Framework for Restarting Public Life and Business</dc:title>
  <dc:creator>BLOSSER Nik * GOV</dc:creator>
  <cp:lastModifiedBy>Dana Hepper</cp:lastModifiedBy>
  <cp:revision>176</cp:revision>
  <cp:lastPrinted>2020-04-19T23:12:35Z</cp:lastPrinted>
  <dcterms:created xsi:type="dcterms:W3CDTF">2020-04-08T22:08:32Z</dcterms:created>
  <dcterms:modified xsi:type="dcterms:W3CDTF">2020-04-22T19:09:19Z</dcterms:modified>
</cp:coreProperties>
</file>